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6"/>
  </p:notesMasterIdLst>
  <p:sldIdLst>
    <p:sldId id="36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11" r:id="rId11"/>
    <p:sldId id="355" r:id="rId12"/>
    <p:sldId id="356" r:id="rId13"/>
    <p:sldId id="357" r:id="rId14"/>
    <p:sldId id="358" r:id="rId15"/>
    <p:sldId id="359" r:id="rId16"/>
    <p:sldId id="360" r:id="rId17"/>
    <p:sldId id="319" r:id="rId18"/>
    <p:sldId id="322" r:id="rId19"/>
    <p:sldId id="325" r:id="rId20"/>
    <p:sldId id="284" r:id="rId21"/>
    <p:sldId id="361" r:id="rId22"/>
    <p:sldId id="362" r:id="rId23"/>
    <p:sldId id="333" r:id="rId24"/>
    <p:sldId id="335" r:id="rId25"/>
    <p:sldId id="364" r:id="rId26"/>
    <p:sldId id="345" r:id="rId27"/>
    <p:sldId id="346" r:id="rId28"/>
    <p:sldId id="363" r:id="rId29"/>
    <p:sldId id="339" r:id="rId30"/>
    <p:sldId id="340" r:id="rId31"/>
    <p:sldId id="341" r:id="rId32"/>
    <p:sldId id="342" r:id="rId33"/>
    <p:sldId id="343" r:id="rId34"/>
    <p:sldId id="365" r:id="rId3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5E752F"/>
    <a:srgbClr val="B5D050"/>
    <a:srgbClr val="678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Desktop\Odnos%20potro&#353;nje%20i%20broja%20ra&#269;una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Desktop\Odnos%20potro&#353;nje%20i%20broja%20ra&#269;una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.mijatovic\Desktop\Preza%20zavrsni%20skup\Priprema%20za%20prezentaciju%20grafov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r-HR" dirty="0"/>
              <a:t>Voda</a:t>
            </a:r>
            <a:r>
              <a:rPr lang="en-US" dirty="0"/>
              <a:t> [</a:t>
            </a:r>
            <a:r>
              <a:rPr lang="hr-HR" dirty="0"/>
              <a:t>m</a:t>
            </a:r>
            <a:r>
              <a:rPr lang="en-GB" sz="1800" b="1" i="0" u="none" strike="noStrike" baseline="30000" dirty="0"/>
              <a:t>3</a:t>
            </a:r>
            <a:r>
              <a:rPr lang="en-US" dirty="0"/>
              <a:t>] / </a:t>
            </a:r>
            <a:r>
              <a:rPr lang="hr-HR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hr-HR" dirty="0"/>
              <a:t>zaključanih </a:t>
            </a:r>
            <a:r>
              <a:rPr lang="en-US" dirty="0" err="1"/>
              <a:t>računa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1"/>
          <c:order val="0"/>
          <c:marker>
            <c:symbol val="none"/>
          </c:marker>
          <c:cat>
            <c:numRef>
              <c:f>Export!$B$39:$B$44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Export!$E$39:$E$44</c:f>
              <c:numCache>
                <c:formatCode>0.000</c:formatCode>
                <c:ptCount val="6"/>
                <c:pt idx="0">
                  <c:v>244.34073855168583</c:v>
                </c:pt>
                <c:pt idx="1">
                  <c:v>245.64575546809562</c:v>
                </c:pt>
                <c:pt idx="2">
                  <c:v>246.47388433623638</c:v>
                </c:pt>
                <c:pt idx="3">
                  <c:v>228.31951521070175</c:v>
                </c:pt>
                <c:pt idx="4">
                  <c:v>200.82953351056182</c:v>
                </c:pt>
                <c:pt idx="5">
                  <c:v>165.59749654240508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087-4030-B89D-8B44A4D41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342304"/>
        <c:axId val="374338776"/>
      </c:lineChart>
      <c:catAx>
        <c:axId val="37434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4338776"/>
        <c:crosses val="autoZero"/>
        <c:auto val="1"/>
        <c:lblAlgn val="ctr"/>
        <c:lblOffset val="100"/>
        <c:noMultiLvlLbl val="0"/>
      </c:catAx>
      <c:valAx>
        <c:axId val="374338776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374342304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r-HR" dirty="0"/>
              <a:t>Električna</a:t>
            </a:r>
            <a:r>
              <a:rPr lang="hr-HR" baseline="0" dirty="0"/>
              <a:t> energija</a:t>
            </a:r>
            <a:r>
              <a:rPr lang="hr-HR" dirty="0"/>
              <a:t> [</a:t>
            </a:r>
            <a:r>
              <a:rPr lang="hr-HR" dirty="0" err="1"/>
              <a:t>kWh</a:t>
            </a:r>
            <a:r>
              <a:rPr lang="hr-HR" dirty="0"/>
              <a:t>] / broj zaključanih računa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Export!$K$1</c:f>
              <c:strCache>
                <c:ptCount val="1"/>
                <c:pt idx="0">
                  <c:v>Količina [kWh] / broj računa</c:v>
                </c:pt>
              </c:strCache>
            </c:strRef>
          </c:tx>
          <c:marker>
            <c:symbol val="none"/>
          </c:marker>
          <c:cat>
            <c:numRef>
              <c:f>Export!$H$39:$H$44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Export!$K$39:$K$44</c:f>
              <c:numCache>
                <c:formatCode>0.000</c:formatCode>
                <c:ptCount val="6"/>
                <c:pt idx="0">
                  <c:v>6799.6056116907821</c:v>
                </c:pt>
                <c:pt idx="1">
                  <c:v>7415.394121527248</c:v>
                </c:pt>
                <c:pt idx="2">
                  <c:v>5790.5167287549166</c:v>
                </c:pt>
                <c:pt idx="3">
                  <c:v>4572.4495923773638</c:v>
                </c:pt>
                <c:pt idx="4">
                  <c:v>4095.9082072261913</c:v>
                </c:pt>
                <c:pt idx="5">
                  <c:v>4123.2384640153314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BA-4CC4-9E31-F659BE272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339560"/>
        <c:axId val="374339952"/>
      </c:lineChart>
      <c:catAx>
        <c:axId val="374339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4339952"/>
        <c:crosses val="autoZero"/>
        <c:auto val="1"/>
        <c:lblAlgn val="ctr"/>
        <c:lblOffset val="100"/>
        <c:noMultiLvlLbl val="0"/>
      </c:catAx>
      <c:valAx>
        <c:axId val="374339952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3743395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219685467046874"/>
          <c:y val="1.9219590680400595E-2"/>
          <c:w val="0.70780314532953137"/>
          <c:h val="0.78112097065327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STALNI ZAPOSLENICI 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Sheet1!$A$4:$A$11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Sheet1!$B$4:$B$11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16</c:v>
                </c:pt>
                <c:pt idx="3">
                  <c:v>29</c:v>
                </c:pt>
                <c:pt idx="4">
                  <c:v>37</c:v>
                </c:pt>
                <c:pt idx="5">
                  <c:v>53</c:v>
                </c:pt>
                <c:pt idx="6">
                  <c:v>49</c:v>
                </c:pt>
                <c:pt idx="7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CF-4C57-AA6F-BC72BF438C0A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VANJSKI SURADNICI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Sheet1!$A$4:$A$11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Sheet1!$C$4:$C$11</c:f>
              <c:numCache>
                <c:formatCode>General</c:formatCode>
                <c:ptCount val="8"/>
                <c:pt idx="0">
                  <c:v>9</c:v>
                </c:pt>
                <c:pt idx="1">
                  <c:v>34</c:v>
                </c:pt>
                <c:pt idx="2">
                  <c:v>65</c:v>
                </c:pt>
                <c:pt idx="3">
                  <c:v>74</c:v>
                </c:pt>
                <c:pt idx="4">
                  <c:v>116</c:v>
                </c:pt>
                <c:pt idx="5">
                  <c:v>167</c:v>
                </c:pt>
                <c:pt idx="6">
                  <c:v>123</c:v>
                </c:pt>
                <c:pt idx="7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CF-4C57-AA6F-BC72BF438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374341128"/>
        <c:axId val="374342696"/>
        <c:axId val="0"/>
      </c:bar3DChart>
      <c:catAx>
        <c:axId val="37434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4342696"/>
        <c:crosses val="autoZero"/>
        <c:auto val="1"/>
        <c:lblAlgn val="ctr"/>
        <c:lblOffset val="100"/>
        <c:noMultiLvlLbl val="0"/>
      </c:catAx>
      <c:valAx>
        <c:axId val="374342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743411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sr-Latn-RS"/>
          </a:p>
        </c:txPr>
      </c:dTable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5A721-6A52-4649-95F0-345014064F4A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C8209-5271-4B78-B665-F24981F854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972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148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>
                <a:solidFill>
                  <a:prstClr val="black"/>
                </a:solidFill>
              </a:rPr>
              <a:pPr/>
              <a:t>17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>
                <a:solidFill>
                  <a:prstClr val="black"/>
                </a:solidFill>
              </a:rPr>
              <a:pPr/>
              <a:t>18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>
                <a:solidFill>
                  <a:prstClr val="black"/>
                </a:solidFill>
              </a:rPr>
              <a:pPr/>
              <a:t>19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>
                <a:solidFill>
                  <a:prstClr val="black"/>
                </a:solidFill>
              </a:rPr>
              <a:pPr/>
              <a:t>25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80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>
                <a:solidFill>
                  <a:prstClr val="black"/>
                </a:solidFill>
              </a:rPr>
              <a:pPr/>
              <a:t>26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>
                <a:solidFill>
                  <a:prstClr val="black"/>
                </a:solidFill>
              </a:rPr>
              <a:pPr/>
              <a:t>27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>
                <a:solidFill>
                  <a:prstClr val="black"/>
                </a:solidFill>
              </a:rPr>
              <a:pPr/>
              <a:t>28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8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8209-5271-4B78-B665-F24981F85473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81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43900" y="6143644"/>
            <a:ext cx="1000100" cy="71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282" y="3286124"/>
            <a:ext cx="8572528" cy="121444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naslov</a:t>
            </a:r>
            <a:endParaRPr lang="en-US" dirty="0"/>
          </a:p>
        </p:txBody>
      </p:sp>
      <p:pic>
        <p:nvPicPr>
          <p:cNvPr id="15363" name="Picture 4" descr="pr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5388153"/>
            <a:ext cx="1588650" cy="1398433"/>
          </a:xfrm>
          <a:prstGeom prst="rect">
            <a:avLst/>
          </a:prstGeom>
          <a:noFill/>
        </p:spPr>
      </p:pic>
      <p:pic>
        <p:nvPicPr>
          <p:cNvPr id="11" name="Picture 10" descr="UNDP ne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5572140"/>
            <a:ext cx="668095" cy="1214446"/>
          </a:xfrm>
          <a:prstGeom prst="rect">
            <a:avLst/>
          </a:prstGeom>
        </p:spPr>
      </p:pic>
      <p:pic>
        <p:nvPicPr>
          <p:cNvPr id="15364" name="Picture 4" descr="pr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55939"/>
            <a:ext cx="9144001" cy="1987243"/>
          </a:xfrm>
          <a:prstGeom prst="rect">
            <a:avLst/>
          </a:prstGeom>
          <a:noFill/>
        </p:spPr>
      </p:pic>
      <p:pic>
        <p:nvPicPr>
          <p:cNvPr id="8" name="Picture 4" descr="pro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5415615"/>
            <a:ext cx="1785950" cy="1442386"/>
          </a:xfrm>
          <a:prstGeom prst="rect">
            <a:avLst/>
          </a:prstGeom>
          <a:noFill/>
        </p:spPr>
      </p:pic>
      <p:pic>
        <p:nvPicPr>
          <p:cNvPr id="10" name="Picture 4" descr="pro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5321479"/>
            <a:ext cx="1571636" cy="1536521"/>
          </a:xfrm>
          <a:prstGeom prst="rect">
            <a:avLst/>
          </a:prstGeom>
          <a:noFill/>
        </p:spPr>
      </p:pic>
      <p:pic>
        <p:nvPicPr>
          <p:cNvPr id="12" name="Picture 4" descr="pro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5357826"/>
            <a:ext cx="1571636" cy="1326995"/>
          </a:xfrm>
          <a:prstGeom prst="rect">
            <a:avLst/>
          </a:prstGeom>
          <a:noFill/>
        </p:spPr>
      </p:pic>
      <p:pic>
        <p:nvPicPr>
          <p:cNvPr id="14" name="Picture 4" descr="pro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0527" y="5500702"/>
            <a:ext cx="807621" cy="11126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E8AAF-EA1B-4645-89D0-C916B1E5C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D85A8-A516-4235-8B2D-88C760336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0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BBE58-2C3C-4304-BC51-0F0A9D370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8315B-1AF5-42EC-9927-65B418F12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23788-C31D-4ADD-A8C8-1C3207AC0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F242D-C330-417C-A510-A2047524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D5845-6C4E-442B-BCB4-0AD6ACD5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8291-3E03-4EC3-AF5A-3C3D340E1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72E2F-EDEE-4396-B533-61096195D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3BCE4-8270-4258-9FE3-5359F2E80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EB5C6ED-CC60-46A7-B747-36DE8CD01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e.h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e.hr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linkedin.com/in/gocacic" TargetMode="External"/><Relationship Id="rId5" Type="http://schemas.openxmlformats.org/officeDocument/2006/relationships/hyperlink" Target="mailto:goran.cacic@gmail.com" TargetMode="External"/><Relationship Id="rId4" Type="http://schemas.openxmlformats.org/officeDocument/2006/relationships/hyperlink" Target="mailto:goran.cacic@undp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.undp.hr/images/stories/prirucnici/auditprirucnik.pdf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6" y="332656"/>
            <a:ext cx="8591333" cy="1944216"/>
          </a:xfrm>
          <a:prstGeom prst="rect">
            <a:avLst/>
          </a:prstGeom>
        </p:spPr>
      </p:pic>
      <p:sp>
        <p:nvSpPr>
          <p:cNvPr id="6" name="Subtitle 1"/>
          <p:cNvSpPr txBox="1">
            <a:spLocks/>
          </p:cNvSpPr>
          <p:nvPr/>
        </p:nvSpPr>
        <p:spPr bwMode="auto">
          <a:xfrm>
            <a:off x="47192" y="2276872"/>
            <a:ext cx="920532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indent="0" algn="ctr" eaLnBrk="1" hangingPunct="1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 eaLnBrk="1" hangingPunct="1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 eaLnBrk="1" hangingPunct="1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 eaLnBrk="1" hangingPunct="1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hr-HR" dirty="0"/>
              <a:t>„Poticanje energetske efikasnosti u Hrvatskoj” EE Projekt   2006. – 2013.</a:t>
            </a:r>
          </a:p>
          <a:p>
            <a:endParaRPr lang="hr-HR" dirty="0"/>
          </a:p>
          <a:p>
            <a:r>
              <a:rPr lang="hr-HR" dirty="0"/>
              <a:t>Iskustva u provedbi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7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vecanje koristenja ee proizvoda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4" t="1521" r="2274" b="2666"/>
          <a:stretch>
            <a:fillRect/>
          </a:stretch>
        </p:blipFill>
        <p:spPr bwMode="auto">
          <a:xfrm>
            <a:off x="243954" y="708403"/>
            <a:ext cx="8072462" cy="60543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0125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Istraživanje tržišta 2007., 2010. i 2013. godine</a:t>
            </a:r>
          </a:p>
        </p:txBody>
      </p:sp>
      <p:pic>
        <p:nvPicPr>
          <p:cNvPr id="6" name="Picture 8" descr="http://t3.gstatic.com/images?q=tbn:ANd9GcSG6ylDRhPMVNXTXynWUBdwEB4Fj58RqtdB9KDQgQFJSUayrWtApQ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157192"/>
            <a:ext cx="90328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704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1406" y="1052736"/>
            <a:ext cx="8929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112" lvl="1">
              <a:spcBef>
                <a:spcPct val="35000"/>
              </a:spcBef>
              <a:defRPr/>
            </a:pPr>
            <a:r>
              <a:rPr lang="hr-H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Harmonizacija HR i EU zakonodavstva:</a:t>
            </a:r>
          </a:p>
          <a:p>
            <a:pPr marL="358775" lvl="1" indent="-347663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hr-HR" sz="25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Program energetske učinkovitosti RH od 2008-2016</a:t>
            </a:r>
            <a:endParaRPr lang="en-GB" sz="25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58775" lvl="1" indent="-33655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hr-HR" sz="25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Energetska strategija</a:t>
            </a:r>
            <a:endParaRPr lang="en-GB" sz="25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58775" lvl="1" indent="-33655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hr-HR" sz="25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Prvi Nacionalni akcijski plan energetske učinkovitosti </a:t>
            </a:r>
            <a:r>
              <a:rPr lang="en-GB" sz="25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(2008-2010)</a:t>
            </a:r>
          </a:p>
          <a:p>
            <a:pPr marL="358775" lvl="1" indent="-336550">
              <a:spcBef>
                <a:spcPct val="35000"/>
              </a:spcBef>
              <a:buFontTx/>
              <a:buChar char="•"/>
              <a:defRPr/>
            </a:pPr>
            <a:r>
              <a:rPr lang="hr-HR" sz="25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Drugi Nacionalni akcijski plan energetske učinkovitosti </a:t>
            </a:r>
            <a:r>
              <a:rPr lang="en-GB" sz="25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z="25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 2013</a:t>
            </a:r>
            <a:r>
              <a:rPr lang="en-GB" sz="25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58775" lvl="1" indent="-336550">
              <a:spcBef>
                <a:spcPct val="35000"/>
              </a:spcBef>
              <a:buFontTx/>
              <a:buChar char="•"/>
              <a:defRPr/>
            </a:pPr>
            <a:r>
              <a:rPr lang="hr-HR" sz="25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Zakon o učinkovitom korištenju energije u neposrednoj potrošnji - ZUKE</a:t>
            </a:r>
            <a:endParaRPr lang="en-GB" sz="25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58775" lvl="1" indent="-336550">
              <a:spcBef>
                <a:spcPct val="35000"/>
              </a:spcBef>
              <a:buFontTx/>
              <a:buChar char="•"/>
              <a:defRPr/>
            </a:pPr>
            <a:r>
              <a:rPr lang="hr-HR" sz="25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Niz drugih pod zakonskih akata i tehničkih dokumenata</a:t>
            </a:r>
            <a:endParaRPr lang="en-GB" sz="25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2. Tehnička pomoć u razvoju i izmjenama zakonodavstva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icons.iconarchive.com/icons/iconleak/or/256/auction-hammer-ic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70" y="5214950"/>
            <a:ext cx="1366830" cy="1366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92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73102"/>
              </p:ext>
            </p:extLst>
          </p:nvPr>
        </p:nvGraphicFramePr>
        <p:xfrm>
          <a:off x="76200" y="928670"/>
          <a:ext cx="9067800" cy="592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Visio" r:id="rId4" imgW="8638794" imgH="5162169" progId="">
                  <p:embed/>
                </p:oleObj>
              </mc:Choice>
              <mc:Fallback>
                <p:oleObj name="Visio" r:id="rId4" imgW="8638794" imgH="516216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28670"/>
                        <a:ext cx="9067800" cy="59293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649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3. Metodologija sustavnog gospodarenja energijom - SGE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2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8413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928670"/>
            <a:ext cx="8784976" cy="50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r-HR" sz="2300" b="1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Sustavno gospodariti energijom </a:t>
            </a:r>
            <a:r>
              <a:rPr lang="hr-HR" sz="2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znači kontinuirano poboljšavati energetsku efikasnost i održivo upravljati energetskim resursima kroz sustavno praćenje i analizu potrošnje energije (mjesečno;  tjedno; dnevno), tako da u svakom trenutku znamo:</a:t>
            </a:r>
          </a:p>
          <a:p>
            <a:pPr marL="357188" indent="-177800">
              <a:spcBef>
                <a:spcPts val="300"/>
              </a:spcBef>
              <a:buFontTx/>
              <a:buNone/>
              <a:defRPr/>
            </a:pPr>
            <a:r>
              <a:rPr lang="hr-HR" sz="2800" b="1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GDJE	</a:t>
            </a:r>
            <a:r>
              <a:rPr lang="hr-HR" sz="2400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trošimo energiju</a:t>
            </a:r>
          </a:p>
          <a:p>
            <a:pPr marL="357188" indent="-177800">
              <a:spcBef>
                <a:spcPts val="300"/>
              </a:spcBef>
              <a:buFontTx/>
              <a:buNone/>
              <a:defRPr/>
            </a:pPr>
            <a:r>
              <a:rPr lang="hr-HR" sz="2800" b="1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KAKO</a:t>
            </a:r>
            <a:r>
              <a:rPr lang="hr-HR" sz="2400" b="1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400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trošimo energiju</a:t>
            </a:r>
          </a:p>
          <a:p>
            <a:pPr marL="357188" indent="-177800">
              <a:spcBef>
                <a:spcPts val="300"/>
              </a:spcBef>
              <a:buFontTx/>
              <a:buNone/>
              <a:defRPr/>
            </a:pPr>
            <a:r>
              <a:rPr lang="hr-HR" sz="2800" b="1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KOJE</a:t>
            </a:r>
            <a:r>
              <a:rPr lang="hr-HR" sz="2400" b="1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400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energente trošimo</a:t>
            </a:r>
          </a:p>
          <a:p>
            <a:pPr marL="357188" indent="-177800">
              <a:spcBef>
                <a:spcPts val="300"/>
              </a:spcBef>
              <a:buFontTx/>
              <a:buNone/>
              <a:defRPr/>
            </a:pPr>
            <a:r>
              <a:rPr lang="hr-HR" sz="2800" b="1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KOLIKO</a:t>
            </a:r>
            <a:r>
              <a:rPr lang="hr-H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hr-HR" sz="2400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energije trošimo i </a:t>
            </a:r>
            <a:r>
              <a:rPr lang="hr-HR" sz="2400" b="1" i="1" u="sng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koliko nas to košta</a:t>
            </a:r>
          </a:p>
          <a:p>
            <a:pPr marL="357188" indent="-177800">
              <a:spcBef>
                <a:spcPts val="300"/>
              </a:spcBef>
              <a:buFontTx/>
              <a:buNone/>
              <a:defRPr/>
            </a:pPr>
            <a:r>
              <a:rPr lang="hr-HR" sz="2800" b="1" i="1" u="sng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TKO</a:t>
            </a:r>
            <a:r>
              <a:rPr lang="hr-HR" sz="2400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je zadužen za gospodarenje energijom</a:t>
            </a:r>
          </a:p>
          <a:p>
            <a:pPr marL="357188" indent="-177800">
              <a:spcBef>
                <a:spcPts val="300"/>
              </a:spcBef>
              <a:buFontTx/>
              <a:buNone/>
              <a:defRPr/>
            </a:pPr>
            <a:r>
              <a:rPr lang="hr-HR" sz="2800" b="1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ŠTO</a:t>
            </a:r>
            <a:r>
              <a:rPr lang="hr-HR" sz="2400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400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možemo učiniti da </a:t>
            </a:r>
            <a:r>
              <a:rPr lang="hr-HR" sz="2400" b="1" i="1" u="sng" kern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smanjimo potrošnju energije</a:t>
            </a:r>
          </a:p>
        </p:txBody>
      </p:sp>
    </p:spTree>
    <p:extLst>
      <p:ext uri="{BB962C8B-B14F-4D97-AF65-F5344CB8AC3E}">
        <p14:creationId xmlns:p14="http://schemas.microsoft.com/office/powerpoint/2010/main" val="365735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363063"/>
              </p:ext>
            </p:extLst>
          </p:nvPr>
        </p:nvGraphicFramePr>
        <p:xfrm>
          <a:off x="4357686" y="1428736"/>
          <a:ext cx="4786314" cy="389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r:id="rId4" imgW="9107587" imgH="6612291" progId="">
                  <p:embed/>
                </p:oleObj>
              </mc:Choice>
              <mc:Fallback>
                <p:oleObj r:id="rId4" imgW="9107587" imgH="66122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1428736"/>
                        <a:ext cx="4786314" cy="3895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5517232"/>
            <a:ext cx="9144000" cy="461665"/>
          </a:xfrm>
          <a:prstGeom prst="rect">
            <a:avLst/>
          </a:prstGeom>
          <a:solidFill>
            <a:srgbClr val="FFC000">
              <a:alpha val="9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10000"/>
              </a:spcBef>
            </a:pPr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Rezultat  </a:t>
            </a:r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POBOLJŠANJE ENERGETSKE EFIKASNOSTI</a:t>
            </a:r>
            <a:endParaRPr lang="hr-HR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0" y="2143116"/>
            <a:ext cx="428624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Razvoj kapaciteta</a:t>
            </a:r>
          </a:p>
          <a:p>
            <a:pPr algn="ctr"/>
            <a:r>
              <a:rPr lang="hr-HR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(educirani i motivirani ljudi)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0" y="3143248"/>
            <a:ext cx="435768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Organizacijska struktura</a:t>
            </a:r>
          </a:p>
          <a:p>
            <a:pPr algn="ctr"/>
            <a:r>
              <a:rPr lang="hr-HR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(zadane odgovornosti i ciljevi </a:t>
            </a:r>
          </a:p>
          <a:p>
            <a:pPr algn="ctr"/>
            <a:r>
              <a:rPr lang="hr-HR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analitičke procedure i znanje) </a:t>
            </a:r>
          </a:p>
        </p:txBody>
      </p:sp>
      <p:sp>
        <p:nvSpPr>
          <p:cNvPr id="14" name="Title 1"/>
          <p:cNvSpPr>
            <a:spLocks/>
          </p:cNvSpPr>
          <p:nvPr/>
        </p:nvSpPr>
        <p:spPr bwMode="auto">
          <a:xfrm>
            <a:off x="0" y="4357694"/>
            <a:ext cx="4143372" cy="7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Provedba</a:t>
            </a:r>
            <a:endParaRPr lang="hr-HR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(Mjerenje i potvrda rezultata)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67544" y="1013827"/>
            <a:ext cx="5786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ZNANJE i obrazovanje je ključno za uspjeh</a:t>
            </a:r>
            <a:r>
              <a:rPr lang="en-GB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 </a:t>
            </a:r>
            <a:endParaRPr lang="hr-HR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Ključne komponente SGE-a</a:t>
            </a:r>
          </a:p>
        </p:txBody>
      </p:sp>
    </p:spTree>
    <p:extLst>
      <p:ext uri="{BB962C8B-B14F-4D97-AF65-F5344CB8AC3E}">
        <p14:creationId xmlns:p14="http://schemas.microsoft.com/office/powerpoint/2010/main" val="191341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357298"/>
            <a:ext cx="4896544" cy="3093662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Potpisali svi gradovi (</a:t>
            </a:r>
            <a:r>
              <a:rPr lang="hr-HR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127</a:t>
            </a:r>
            <a:r>
              <a:rPr lang="hr-HR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 i županije (</a:t>
            </a:r>
            <a:r>
              <a:rPr lang="hr-HR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hr-HR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hr-HR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hr-HR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Republike Hrvatske</a:t>
            </a:r>
            <a:endParaRPr lang="en-GB" sz="3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povelj final sa grbom 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3835685" cy="561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5. Energetska povelja</a:t>
            </a:r>
            <a:endParaRPr kumimoji="0" lang="hr-H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1554" name="Picture 2" descr="http://icons.iconarchive.com/icons/oxygen-icons.org/oxygen/256/Mimetypes-application-pgp-signature-ico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869160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21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 noChangeArrowheads="1"/>
          </p:cNvSpPr>
          <p:nvPr/>
        </p:nvSpPr>
        <p:spPr bwMode="auto">
          <a:xfrm rot="1541768">
            <a:off x="2157764" y="5423356"/>
            <a:ext cx="1252927" cy="110614"/>
          </a:xfrm>
          <a:prstGeom prst="rightArrow">
            <a:avLst>
              <a:gd name="adj1" fmla="val 50000"/>
              <a:gd name="adj2" fmla="val 163611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sr-Latn-CS"/>
          </a:p>
        </p:txBody>
      </p:sp>
      <p:sp>
        <p:nvSpPr>
          <p:cNvPr id="24" name="Rectangle 23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02_SG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714356"/>
            <a:ext cx="6000792" cy="591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22"/>
          <p:cNvSpPr>
            <a:spLocks noChangeArrowheads="1"/>
          </p:cNvSpPr>
          <p:nvPr/>
        </p:nvSpPr>
        <p:spPr bwMode="auto">
          <a:xfrm rot="1945613">
            <a:off x="2719830" y="2492785"/>
            <a:ext cx="1346200" cy="144462"/>
          </a:xfrm>
          <a:prstGeom prst="rightArrow">
            <a:avLst>
              <a:gd name="adj1" fmla="val 50000"/>
              <a:gd name="adj2" fmla="val 232968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sr-Latn-CS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20690268">
            <a:off x="3067263" y="1387958"/>
            <a:ext cx="1346200" cy="144462"/>
          </a:xfrm>
          <a:prstGeom prst="rightArrow">
            <a:avLst>
              <a:gd name="adj1" fmla="val 50000"/>
              <a:gd name="adj2" fmla="val 232968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sr-Latn-C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2844" y="4941168"/>
            <a:ext cx="1963720" cy="44267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/>
            </a:lvl1pPr>
          </a:lstStyle>
          <a:p>
            <a:r>
              <a:rPr lang="hr-HR" sz="2000" dirty="0"/>
              <a:t>Registar zgrada</a:t>
            </a:r>
            <a:endParaRPr lang="en-GB" sz="20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2844" y="4357694"/>
            <a:ext cx="1943100" cy="51077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b="1" dirty="0"/>
              <a:t>ISGE</a:t>
            </a:r>
            <a:endParaRPr lang="en-GB" sz="2400" b="1" dirty="0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42844" y="1428736"/>
            <a:ext cx="3143271" cy="112371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b="1" dirty="0"/>
              <a:t>Gospodarenje energijom</a:t>
            </a:r>
          </a:p>
          <a:p>
            <a:pPr algn="ctr"/>
            <a:r>
              <a:rPr lang="hr-HR" sz="2000" b="1" dirty="0"/>
              <a:t> na lokalnom, regionalnom i  nacionalnom nivou</a:t>
            </a:r>
            <a:endParaRPr lang="en-GB" sz="2000" b="1" dirty="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71438" y="5929330"/>
            <a:ext cx="3214678" cy="7614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anchor="ctr" anchorCtr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r-HR" sz="2000" b="1" dirty="0"/>
              <a:t>Gospodarenje energijom na razini pojedine zgrade</a:t>
            </a:r>
            <a:endParaRPr lang="en-GB" sz="2000" b="1" dirty="0"/>
          </a:p>
        </p:txBody>
      </p:sp>
      <p:sp>
        <p:nvSpPr>
          <p:cNvPr id="21" name="Title 1"/>
          <p:cNvSpPr>
            <a:spLocks/>
          </p:cNvSpPr>
          <p:nvPr/>
        </p:nvSpPr>
        <p:spPr bwMode="auto">
          <a:xfrm>
            <a:off x="0" y="15240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3200" b="1" dirty="0">
              <a:latin typeface="+mj-lt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6. Provedba na nacionalnoj razini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2143108" y="4643446"/>
            <a:ext cx="1633538" cy="146050"/>
          </a:xfrm>
          <a:prstGeom prst="rightArrow">
            <a:avLst>
              <a:gd name="adj1" fmla="val 50000"/>
              <a:gd name="adj2" fmla="val 27962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sr-Latn-CS"/>
          </a:p>
        </p:txBody>
      </p:sp>
      <p:sp>
        <p:nvSpPr>
          <p:cNvPr id="26" name="TextBox 25"/>
          <p:cNvSpPr txBox="1"/>
          <p:nvPr/>
        </p:nvSpPr>
        <p:spPr>
          <a:xfrm>
            <a:off x="6470124" y="2420888"/>
            <a:ext cx="1486252" cy="230832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2">
                <a:lumMod val="50000"/>
              </a:schemeClr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900" dirty="0"/>
              <a:t>GRADOVI I ŽUPANIJE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1576" y="2420888"/>
            <a:ext cx="1576387" cy="230832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900" dirty="0"/>
              <a:t>DRŽAVNE INSTITUCIJE</a:t>
            </a:r>
          </a:p>
        </p:txBody>
      </p:sp>
    </p:spTree>
    <p:extLst>
      <p:ext uri="{BB962C8B-B14F-4D97-AF65-F5344CB8AC3E}">
        <p14:creationId xmlns:p14="http://schemas.microsoft.com/office/powerpoint/2010/main" val="2314612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rta-20-09-20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6552" y="-243408"/>
            <a:ext cx="6690019" cy="6858000"/>
          </a:xfrm>
          <a:prstGeom prst="rect">
            <a:avLst/>
          </a:prstGeom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2863279" y="76200"/>
            <a:ext cx="6245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Gradovi i županije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8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253529"/>
              </p:ext>
            </p:extLst>
          </p:nvPr>
        </p:nvGraphicFramePr>
        <p:xfrm>
          <a:off x="4427984" y="2480671"/>
          <a:ext cx="4667507" cy="24604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59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1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Gradovi</a:t>
                      </a: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Županije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Ukupno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0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Pismo namjere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(127)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hr-HR" sz="1600" b="1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(20)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(147)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8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EE uredi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101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5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EE politike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101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EE tim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359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402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Myriad Pro Light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Samostalni EE ured</a:t>
                      </a:r>
                      <a:endParaRPr kumimoji="0" lang="en-GB" sz="16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6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6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GB" sz="16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334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/>
          </p:cNvSpPr>
          <p:nvPr/>
        </p:nvSpPr>
        <p:spPr bwMode="auto">
          <a:xfrm>
            <a:off x="0" y="0"/>
            <a:ext cx="9143999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Državne institucije i organizacije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3394" y="1000108"/>
            <a:ext cx="88392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r-HR" sz="2800" dirty="0">
                <a:latin typeface="Arial" pitchFamily="34" charset="0"/>
                <a:cs typeface="Arial" pitchFamily="34" charset="0"/>
              </a:rPr>
              <a:t>Osnovana struktura EE timova na različitim razinama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4282" y="3571876"/>
            <a:ext cx="88535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38150" lvl="1" indent="-258763">
              <a:buFont typeface="Arial" charset="0"/>
              <a:buChar char="•"/>
            </a:pPr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uspješni EE timovi 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na objektima: </a:t>
            </a:r>
            <a:r>
              <a:rPr lang="hr-HR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proaktivni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posvećeni instituciji i objektu, spremni iskoristiti pruženu tehničku pomoć, samostalno pokreću aktivnosti</a:t>
            </a:r>
          </a:p>
          <a:p>
            <a:pPr marL="438150" lvl="1" indent="-258763">
              <a:buFont typeface="Arial" charset="0"/>
              <a:buChar char="•"/>
            </a:pPr>
            <a:endParaRPr lang="hr-HR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38150" lvl="1" indent="-258763">
              <a:buFont typeface="Arial" charset="0"/>
              <a:buChar char="•"/>
            </a:pP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način korištenja sredstava iz proračuna nije stimulativan za </a:t>
            </a:r>
            <a:r>
              <a:rPr lang="hr-HR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proaktivne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EE timove – računi za energente uvijek se plate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29811"/>
              </p:ext>
            </p:extLst>
          </p:nvPr>
        </p:nvGraphicFramePr>
        <p:xfrm>
          <a:off x="357158" y="1785926"/>
          <a:ext cx="7772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9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400" b="1" dirty="0">
                          <a:solidFill>
                            <a:srgbClr val="008000"/>
                          </a:solidFill>
                        </a:rPr>
                        <a:t>Ministarstva Vlade RH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solidFill>
                            <a:srgbClr val="008000"/>
                          </a:solidFill>
                        </a:rPr>
                        <a:t>  20 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b="1" dirty="0">
                          <a:solidFill>
                            <a:srgbClr val="008000"/>
                          </a:solidFill>
                        </a:rPr>
                        <a:t>   -</a:t>
                      </a:r>
                      <a:r>
                        <a:rPr lang="hr-HR" sz="2400" b="1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hr-HR" sz="2400" b="1" dirty="0">
                          <a:solidFill>
                            <a:srgbClr val="008000"/>
                          </a:solidFill>
                        </a:rPr>
                        <a:t>Institucije unutar  ministarstava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solidFill>
                            <a:srgbClr val="008000"/>
                          </a:solidFill>
                        </a:rPr>
                        <a:t>125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b="1" dirty="0">
                          <a:solidFill>
                            <a:srgbClr val="008000"/>
                          </a:solidFill>
                        </a:rPr>
                        <a:t>Ostale državne organizacije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solidFill>
                            <a:srgbClr val="008000"/>
                          </a:solidFill>
                        </a:rPr>
                        <a:t>  15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5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219200"/>
          </a:xfrm>
        </p:spPr>
        <p:txBody>
          <a:bodyPr anchor="ctr" anchorCtr="0"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hr-HR" b="1" dirty="0">
                <a:latin typeface="Arial" pitchFamily="34" charset="0"/>
                <a:cs typeface="Arial" pitchFamily="34" charset="0"/>
              </a:rPr>
              <a:t>Tehnička pomoć EE timovima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hr-HR" b="1" dirty="0">
                <a:latin typeface="Arial" pitchFamily="34" charset="0"/>
                <a:cs typeface="Arial" pitchFamily="34" charset="0"/>
              </a:rPr>
              <a:t>u pripremi tehničke dokumentacije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496" y="1471424"/>
            <a:ext cx="907300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2913" indent="-179388">
              <a:buFont typeface="Arial" charset="0"/>
              <a:buChar char="•"/>
            </a:pPr>
            <a:r>
              <a:rPr lang="hr-H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145</a:t>
            </a: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provedenih energetskih pregleda  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42913" indent="-179388">
              <a:buFont typeface="Arial" charset="0"/>
              <a:buChar char="•"/>
            </a:pPr>
            <a:r>
              <a:rPr lang="hr-H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197</a:t>
            </a: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izdanih energetskih certifikata 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42913" indent="-179388">
              <a:buFont typeface="Arial" charset="0"/>
              <a:buChar char="•"/>
            </a:pPr>
            <a:r>
              <a:rPr lang="hr-H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11</a:t>
            </a: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detaljnih investicijskih studija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42913" indent="-179388">
              <a:buFont typeface="Arial" charset="0"/>
              <a:buChar char="•"/>
            </a:pPr>
            <a:r>
              <a:rPr lang="hr-H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22</a:t>
            </a: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idejna, glavna ili izvedbena projekta</a:t>
            </a:r>
          </a:p>
          <a:p>
            <a:pPr marL="442913" indent="-179388">
              <a:buFont typeface="Arial" charset="0"/>
              <a:buChar char="•"/>
            </a:pPr>
            <a:r>
              <a:rPr lang="hr-H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31</a:t>
            </a: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idejna rješenja i podrške pri projektiranju za</a:t>
            </a:r>
          </a:p>
          <a:p>
            <a:pPr marL="442913" indent="-179388"/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  ugradnju toplinske izolacije ili solarnih sustava</a:t>
            </a:r>
          </a:p>
        </p:txBody>
      </p:sp>
      <p:pic>
        <p:nvPicPr>
          <p:cNvPr id="93186" name="Picture 2" descr="Luka Brijuni-I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38507"/>
            <a:ext cx="3571868" cy="225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rticle-new_ehow_images_a05_qb_b8_design-energy-efficient-house-8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500570"/>
            <a:ext cx="2906714" cy="19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4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>
              <a:defRPr/>
            </a:pPr>
            <a:r>
              <a:rPr lang="hr-HR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EE Projekt</a:t>
            </a:r>
            <a:endParaRPr lang="en-GB" sz="32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7912" y="1268760"/>
            <a:ext cx="8572560" cy="450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Projekt pokrenut krajem 2005. g. od strane Ministarstva gospodarstva, rada i poduzetništva i UNDP-a</a:t>
            </a:r>
          </a:p>
          <a:p>
            <a:endParaRPr lang="en-GB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Početno financiranje putem Globalnog fonda za okoliš (</a:t>
            </a:r>
            <a:r>
              <a:rPr lang="en-GB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Global Environment Facility </a:t>
            </a: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GB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GEF</a:t>
            </a: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hr-HR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Posljednje dvije godine projekt je financiran gotovo u potpunosti iz nacionalnih izvora financiranja</a:t>
            </a:r>
          </a:p>
        </p:txBody>
      </p:sp>
    </p:spTree>
    <p:extLst>
      <p:ext uri="{BB962C8B-B14F-4D97-AF65-F5344CB8AC3E}">
        <p14:creationId xmlns:p14="http://schemas.microsoft.com/office/powerpoint/2010/main" val="406444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79512" y="1052736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2913" indent="-179388">
              <a:buFont typeface="Arial" charset="0"/>
              <a:buChar char="•"/>
            </a:pPr>
            <a:r>
              <a:rPr lang="hr-H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278</a:t>
            </a: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mjerila električne energije, vode, plina, pare lož ulja dostavlja u ISGE potrošnju svakih 60 minuta</a:t>
            </a:r>
          </a:p>
          <a:p>
            <a:pPr marL="442913" indent="-179388">
              <a:buFont typeface="Arial" charset="0"/>
              <a:buChar char="•"/>
            </a:pPr>
            <a:endParaRPr lang="hr-H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42913" indent="-179388">
              <a:buFont typeface="Arial" charset="0"/>
              <a:buChar char="•"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sustav instaliran na </a:t>
            </a:r>
            <a:r>
              <a:rPr lang="hr-H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46</a:t>
            </a: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lokacija (zgrade ministarstava, 16 najvećih bolnica, 4 najveća fakulteta, 3 zatvora,…)</a:t>
            </a:r>
          </a:p>
        </p:txBody>
      </p:sp>
      <p:pic>
        <p:nvPicPr>
          <p:cNvPr id="10" name="Picture 4" descr="Photo007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3207766" cy="2115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lvl="0" indent="-514350" algn="ctr">
              <a:spcBef>
                <a:spcPts val="0"/>
              </a:spcBef>
            </a:pP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Sustav daljinskog mjerenja </a:t>
            </a:r>
          </a:p>
          <a:p>
            <a:pPr marL="514350" lvl="0" indent="-514350" algn="ctr">
              <a:spcBef>
                <a:spcPts val="0"/>
              </a:spcBef>
            </a:pP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potrošnje energenata i vode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80528" y="3200777"/>
            <a:ext cx="6480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179388">
              <a:buFont typeface="Arial" charset="0"/>
              <a:buChar char="•"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sustav je projektiran skalabilno i spreman je prihvatiti podatke sa </a:t>
            </a:r>
            <a:r>
              <a:rPr lang="hr-H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550</a:t>
            </a: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objekata koji imaju zakonsku obvezu prema ZUKE-u 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(NN 152/08, 55/12) </a:t>
            </a: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jer imaju godišnju potrošnju energenata i vode veću od 300.000 kn.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42913" indent="-179388">
              <a:buFont typeface="Arial" charset="0"/>
              <a:buChar char="•"/>
            </a:pP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91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atija.vajdic\My Documents\1 UNDP\_ISGE\Pravila\isge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900" y="150126"/>
            <a:ext cx="96441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0" y="-171400"/>
            <a:ext cx="821533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Informacijski sustav za gospodarenje energijom - ISGE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908720"/>
            <a:ext cx="871959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Internet aplikacija</a:t>
            </a:r>
            <a:r>
              <a:rPr lang="en-GB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glavni alat za kontinuirano prikupljanje podataka, praćenje i analizu potrošnje energije i vode u zgradama</a:t>
            </a:r>
            <a:endParaRPr lang="en-GB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endParaRPr lang="en-GB" sz="1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Omogućuje </a:t>
            </a:r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jednostavne analize i interpretacije potrošnje energije i vode 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na lokalnoj, regionalnoj i nacionalnoj razini s jednog centralnog mjesta</a:t>
            </a:r>
            <a:r>
              <a:rPr lang="en-GB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hr-HR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/>
            <a:endParaRPr lang="hr-HR" sz="1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Jednostavan pristup 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 bilo kojeg računala s pristupom internetu</a:t>
            </a:r>
            <a:r>
              <a:rPr lang="en-GB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GB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202459"/>
            <a:ext cx="5036759" cy="181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sge laptop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724128" y="3974550"/>
            <a:ext cx="3221696" cy="21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56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" y="0"/>
            <a:ext cx="9143999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ISGE početna stranica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1" y="692696"/>
            <a:ext cx="9083818" cy="55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71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6" y="612694"/>
            <a:ext cx="9060208" cy="3464378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6182" y="4077072"/>
            <a:ext cx="8715436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r-HR" sz="2400" i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Oktobar</a:t>
            </a:r>
            <a:r>
              <a:rPr lang="en-GB" sz="2400" i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201</a:t>
            </a:r>
            <a:r>
              <a:rPr lang="hr-HR" sz="2400" i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hr-HR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r-HR" sz="2400" i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uneseno više od </a:t>
            </a:r>
            <a:r>
              <a:rPr lang="hr-HR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12.68</a:t>
            </a:r>
            <a:r>
              <a:rPr lang="en-GB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javnih zgrada</a:t>
            </a:r>
            <a:endParaRPr lang="hr-HR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ukupno više od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en-GB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energetskih troškovnih centara – </a:t>
            </a:r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GB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r-HR" sz="11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Ukupno više od</a:t>
            </a:r>
            <a:r>
              <a:rPr lang="en-GB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450</a:t>
            </a:r>
            <a:r>
              <a:rPr lang="en-GB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aktivnih 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korisničkih računa</a:t>
            </a:r>
            <a:r>
              <a:rPr lang="en-GB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1" y="0"/>
            <a:ext cx="9143999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ISGE objekti i korisnici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916832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5736" y="2348880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65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43240" y="857232"/>
          <a:ext cx="5686452" cy="2361084"/>
        </p:xfrm>
        <a:graphic>
          <a:graphicData uri="http://schemas.openxmlformats.org/drawingml/2006/table">
            <a:tbl>
              <a:tblPr/>
              <a:tblGrid>
                <a:gridCol w="971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143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1" i="0" u="none" strike="noStrike" dirty="0">
                          <a:latin typeface="Arial"/>
                        </a:rPr>
                        <a:t>Naziv energenta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1" i="0" u="none" strike="noStrike">
                          <a:latin typeface="Arial"/>
                        </a:rPr>
                        <a:t>Godina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1" i="0" u="none" strike="noStrike" dirty="0">
                          <a:latin typeface="Arial"/>
                        </a:rPr>
                        <a:t>Izračunata količina [m³]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1" i="0" u="none" strike="noStrike">
                          <a:latin typeface="Arial"/>
                        </a:rPr>
                        <a:t>Broj zaključanih računa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1" i="0" u="none" strike="noStrike" dirty="0">
                          <a:latin typeface="Arial"/>
                        </a:rPr>
                        <a:t>Količina [</a:t>
                      </a:r>
                      <a:r>
                        <a:rPr lang="hr-HR" sz="900" b="1" i="0" u="none" strike="noStrike" dirty="0">
                          <a:latin typeface="+mn-lt"/>
                        </a:rPr>
                        <a:t>m³</a:t>
                      </a:r>
                      <a:r>
                        <a:rPr lang="hr-HR" sz="900" b="1" i="0" u="none" strike="noStrike" dirty="0">
                          <a:latin typeface="Arial"/>
                        </a:rPr>
                        <a:t>] / broj računa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>
                          <a:latin typeface="Arial"/>
                        </a:rPr>
                        <a:t>Voda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7443351,919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30463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244,341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>
                          <a:latin typeface="Arial"/>
                        </a:rPr>
                        <a:t>Voda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8588021,257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34961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245,646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>
                          <a:latin typeface="Arial"/>
                        </a:rPr>
                        <a:t>Voda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8772991,439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35594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246,474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>
                          <a:latin typeface="Arial"/>
                        </a:rPr>
                        <a:t>Voda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8755596,769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38348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228,320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>
                          <a:latin typeface="Arial"/>
                        </a:rPr>
                        <a:t>Voda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8385436,342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41754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200,830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>
                          <a:latin typeface="Arial"/>
                        </a:rPr>
                        <a:t>Voda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5637104,380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34041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165,597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0628"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148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1" i="0" u="none" strike="noStrike">
                          <a:latin typeface="Arial"/>
                        </a:rPr>
                        <a:t>Naziv energenta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1" i="0" u="none" strike="noStrike">
                          <a:latin typeface="Arial"/>
                        </a:rPr>
                        <a:t>Godina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1" i="0" u="none" strike="noStrike">
                          <a:latin typeface="Arial"/>
                        </a:rPr>
                        <a:t>Izračunata količina [kWh]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1" i="0" u="none" strike="noStrike">
                          <a:latin typeface="Arial"/>
                        </a:rPr>
                        <a:t>Broj zaključanih računa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1" i="0" u="none" strike="noStrike">
                          <a:latin typeface="Arial"/>
                        </a:rPr>
                        <a:t>Količina [kWh] / broj računa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>
                          <a:latin typeface="Arial"/>
                        </a:rPr>
                        <a:t>Električna energija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286739368,645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42170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6799,606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>
                          <a:latin typeface="Arial"/>
                        </a:rPr>
                        <a:t>Električna energija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382219074,600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51544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7415,394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>
                          <a:latin typeface="Arial"/>
                        </a:rPr>
                        <a:t>Električna energija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403819055,630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69738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5790,517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>
                          <a:latin typeface="Arial"/>
                        </a:rPr>
                        <a:t>Električna energija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429613646,351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93957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4572,450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>
                          <a:latin typeface="Arial"/>
                        </a:rPr>
                        <a:t>Električna energija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398470429,940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97285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4095,908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>
                          <a:latin typeface="Arial"/>
                        </a:rPr>
                        <a:t>Električna energija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309890233,240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latin typeface="Arial"/>
                        </a:rPr>
                        <a:t>75157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 dirty="0">
                          <a:latin typeface="Arial"/>
                        </a:rPr>
                        <a:t>4123,238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9" name="Picture 3" descr="ikonice pocetna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714488"/>
            <a:ext cx="1019982" cy="10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28662" y="214311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latin typeface="+mj-lt"/>
              </a:rPr>
              <a:t>70 %</a:t>
            </a: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0" y="0"/>
            <a:ext cx="9143999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ISGE promjena trendova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307713"/>
              </p:ext>
            </p:extLst>
          </p:nvPr>
        </p:nvGraphicFramePr>
        <p:xfrm>
          <a:off x="0" y="3403054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613907"/>
              </p:ext>
            </p:extLst>
          </p:nvPr>
        </p:nvGraphicFramePr>
        <p:xfrm>
          <a:off x="4495800" y="3318470"/>
          <a:ext cx="4486275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58188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30327" y="268167"/>
            <a:ext cx="7632700" cy="503238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Projektni resursi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6304" y="980723"/>
            <a:ext cx="8712200" cy="381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hr-HR" sz="2200" b="1" dirty="0">
                <a:solidFill>
                  <a:srgbClr val="009900"/>
                </a:solidFill>
                <a:latin typeface="Tahoma" pitchFamily="34" charset="0"/>
              </a:rPr>
              <a:t>Stručnjaci</a:t>
            </a:r>
            <a:r>
              <a:rPr lang="en-US" sz="2200" b="1" dirty="0">
                <a:solidFill>
                  <a:srgbClr val="009900"/>
                </a:solidFill>
                <a:latin typeface="Tahoma" pitchFamily="34" charset="0"/>
              </a:rPr>
              <a:t>:</a:t>
            </a:r>
          </a:p>
          <a:p>
            <a:pPr marL="719138" lvl="1" indent="-261938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719138" algn="l"/>
              </a:tabLst>
            </a:pPr>
            <a:r>
              <a:rPr lang="hr-HR" sz="2200" dirty="0">
                <a:solidFill>
                  <a:srgbClr val="009900"/>
                </a:solidFill>
                <a:latin typeface="Tahoma" pitchFamily="34" charset="0"/>
              </a:rPr>
              <a:t>Na vrhuncu projekta </a:t>
            </a:r>
            <a:r>
              <a:rPr lang="en-US" sz="2200" dirty="0">
                <a:solidFill>
                  <a:srgbClr val="009900"/>
                </a:solidFill>
                <a:latin typeface="Tahoma" pitchFamily="34" charset="0"/>
              </a:rPr>
              <a:t>(2011) </a:t>
            </a:r>
            <a:r>
              <a:rPr lang="hr-HR" sz="2200" dirty="0">
                <a:solidFill>
                  <a:srgbClr val="009900"/>
                </a:solidFill>
                <a:latin typeface="Tahoma" pitchFamily="34" charset="0"/>
              </a:rPr>
              <a:t>više od </a:t>
            </a:r>
            <a:r>
              <a:rPr lang="en-US" sz="2200" dirty="0">
                <a:solidFill>
                  <a:srgbClr val="009900"/>
                </a:solidFill>
                <a:latin typeface="Tahoma" pitchFamily="34" charset="0"/>
              </a:rPr>
              <a:t>200 </a:t>
            </a:r>
            <a:r>
              <a:rPr lang="hr-HR" sz="2200" dirty="0">
                <a:solidFill>
                  <a:srgbClr val="009900"/>
                </a:solidFill>
                <a:latin typeface="Tahoma" pitchFamily="34" charset="0"/>
              </a:rPr>
              <a:t>stručnjaka </a:t>
            </a:r>
            <a:r>
              <a:rPr lang="en-US" sz="2200" dirty="0">
                <a:solidFill>
                  <a:srgbClr val="009900"/>
                </a:solidFill>
                <a:latin typeface="Tahoma" pitchFamily="34" charset="0"/>
              </a:rPr>
              <a:t>(53 </a:t>
            </a:r>
            <a:r>
              <a:rPr lang="hr-HR" sz="2200" dirty="0">
                <a:solidFill>
                  <a:srgbClr val="009900"/>
                </a:solidFill>
                <a:latin typeface="Tahoma" pitchFamily="34" charset="0"/>
              </a:rPr>
              <a:t>zaposlena na puno radno vrijeme i</a:t>
            </a:r>
            <a:r>
              <a:rPr lang="en-US" sz="2200" dirty="0">
                <a:solidFill>
                  <a:srgbClr val="009900"/>
                </a:solidFill>
                <a:latin typeface="Tahoma" pitchFamily="34" charset="0"/>
              </a:rPr>
              <a:t> 167 </a:t>
            </a:r>
            <a:r>
              <a:rPr lang="hr-HR" sz="2200" dirty="0">
                <a:solidFill>
                  <a:srgbClr val="009900"/>
                </a:solidFill>
                <a:latin typeface="Tahoma" pitchFamily="34" charset="0"/>
              </a:rPr>
              <a:t>djelomično</a:t>
            </a:r>
            <a:r>
              <a:rPr lang="en-US" sz="2200" dirty="0">
                <a:solidFill>
                  <a:srgbClr val="009900"/>
                </a:solidFill>
                <a:latin typeface="Tahoma" pitchFamily="34" charset="0"/>
              </a:rPr>
              <a:t>)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hr-HR" sz="2200" b="1" dirty="0">
                <a:solidFill>
                  <a:srgbClr val="009900"/>
                </a:solidFill>
                <a:latin typeface="Tahoma" pitchFamily="34" charset="0"/>
              </a:rPr>
              <a:t>Financiranje</a:t>
            </a:r>
            <a:r>
              <a:rPr lang="en-US" sz="2200" b="1" dirty="0">
                <a:solidFill>
                  <a:srgbClr val="009900"/>
                </a:solidFill>
                <a:latin typeface="Tahoma" pitchFamily="34" charset="0"/>
              </a:rPr>
              <a:t>…</a:t>
            </a:r>
          </a:p>
          <a:p>
            <a:pPr marL="719138" lvl="1" indent="-261938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hr-HR" sz="2200" dirty="0">
                <a:solidFill>
                  <a:srgbClr val="009900"/>
                </a:solidFill>
                <a:latin typeface="Tahoma" pitchFamily="34" charset="0"/>
              </a:rPr>
              <a:t>Ukupni budžet za</a:t>
            </a:r>
            <a:r>
              <a:rPr lang="en-US" sz="2200" dirty="0">
                <a:solidFill>
                  <a:srgbClr val="009900"/>
                </a:solidFill>
                <a:latin typeface="Tahoma" pitchFamily="34" charset="0"/>
              </a:rPr>
              <a:t> 8 </a:t>
            </a:r>
            <a:r>
              <a:rPr lang="hr-HR" sz="2200" dirty="0">
                <a:solidFill>
                  <a:srgbClr val="009900"/>
                </a:solidFill>
                <a:latin typeface="Tahoma" pitchFamily="34" charset="0"/>
              </a:rPr>
              <a:t>godina provedbe projekta </a:t>
            </a:r>
            <a:r>
              <a:rPr lang="en-US" sz="2200" dirty="0">
                <a:solidFill>
                  <a:srgbClr val="009900"/>
                </a:solidFill>
                <a:latin typeface="Tahoma" pitchFamily="34" charset="0"/>
              </a:rPr>
              <a:t>(2006. </a:t>
            </a:r>
            <a:r>
              <a:rPr lang="hr-HR" sz="2200" dirty="0">
                <a:solidFill>
                  <a:srgbClr val="009900"/>
                </a:solidFill>
                <a:latin typeface="Tahoma" pitchFamily="34" charset="0"/>
              </a:rPr>
              <a:t>do</a:t>
            </a:r>
            <a:r>
              <a:rPr lang="en-US" sz="2200" dirty="0">
                <a:solidFill>
                  <a:srgbClr val="009900"/>
                </a:solidFill>
                <a:latin typeface="Tahoma" pitchFamily="34" charset="0"/>
              </a:rPr>
              <a:t> 2013.) </a:t>
            </a:r>
            <a:r>
              <a:rPr lang="hr-HR" sz="2200" dirty="0">
                <a:solidFill>
                  <a:srgbClr val="009900"/>
                </a:solidFill>
                <a:latin typeface="Tahoma" pitchFamily="34" charset="0"/>
              </a:rPr>
              <a:t>utrošeno je više od </a:t>
            </a:r>
            <a:r>
              <a:rPr lang="en-US" sz="2200" dirty="0">
                <a:solidFill>
                  <a:srgbClr val="009900"/>
                </a:solidFill>
                <a:latin typeface="Tahoma" pitchFamily="34" charset="0"/>
              </a:rPr>
              <a:t>121 </a:t>
            </a:r>
            <a:r>
              <a:rPr lang="hr-HR" sz="2200" dirty="0">
                <a:solidFill>
                  <a:srgbClr val="009900"/>
                </a:solidFill>
                <a:latin typeface="Tahoma" pitchFamily="34" charset="0"/>
              </a:rPr>
              <a:t>milijun </a:t>
            </a:r>
            <a:r>
              <a:rPr lang="en-US" sz="2200" dirty="0" err="1">
                <a:solidFill>
                  <a:srgbClr val="009900"/>
                </a:solidFill>
                <a:latin typeface="Tahoma" pitchFamily="34" charset="0"/>
              </a:rPr>
              <a:t>kuna</a:t>
            </a:r>
            <a:r>
              <a:rPr lang="en-US" sz="2200" dirty="0">
                <a:solidFill>
                  <a:srgbClr val="009900"/>
                </a:solidFill>
                <a:latin typeface="Tahoma" pitchFamily="34" charset="0"/>
              </a:rPr>
              <a:t> (≈16 </a:t>
            </a:r>
            <a:r>
              <a:rPr lang="hr-HR" sz="2200" dirty="0">
                <a:solidFill>
                  <a:srgbClr val="009900"/>
                </a:solidFill>
                <a:latin typeface="Tahoma" pitchFamily="34" charset="0"/>
              </a:rPr>
              <a:t>milijun </a:t>
            </a:r>
            <a:r>
              <a:rPr lang="en-US" sz="2200" dirty="0">
                <a:solidFill>
                  <a:srgbClr val="009900"/>
                </a:solidFill>
                <a:latin typeface="Tahoma" pitchFamily="34" charset="0"/>
              </a:rPr>
              <a:t>EUR)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hr-HR" sz="2200" b="1" dirty="0" err="1">
                <a:solidFill>
                  <a:srgbClr val="009900"/>
                </a:solidFill>
                <a:latin typeface="Tahoma" pitchFamily="34" charset="0"/>
              </a:rPr>
              <a:t>Zbanje</a:t>
            </a:r>
            <a:r>
              <a:rPr lang="hr-HR" sz="2200" b="1" dirty="0">
                <a:solidFill>
                  <a:srgbClr val="009900"/>
                </a:solidFill>
                <a:latin typeface="Tahoma" pitchFamily="34" charset="0"/>
              </a:rPr>
              <a:t>, Procedure, Organizacijska struktura</a:t>
            </a:r>
            <a:r>
              <a:rPr lang="en-US" sz="2200" b="1" dirty="0">
                <a:solidFill>
                  <a:srgbClr val="009900"/>
                </a:solidFill>
                <a:latin typeface="Tahoma" pitchFamily="34" charset="0"/>
              </a:rPr>
              <a:t>…</a:t>
            </a:r>
          </a:p>
          <a:p>
            <a:pPr marL="719138" lvl="1" indent="-261938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hr-HR" sz="2200" dirty="0">
                <a:solidFill>
                  <a:srgbClr val="009900"/>
                </a:solidFill>
                <a:latin typeface="Tahoma" pitchFamily="34" charset="0"/>
              </a:rPr>
              <a:t>Sve primijenjene procedure i znanja razvijeni su u sklopu projekta i primjenjive su u različita okruženja i zemlje uz obavezu prilagođavanja lokalnim uvjetima.</a:t>
            </a:r>
            <a:endParaRPr lang="en-US" sz="2200" dirty="0">
              <a:solidFill>
                <a:srgbClr val="009900"/>
              </a:solidFill>
              <a:latin typeface="Tahoma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98279" y="4797152"/>
            <a:ext cx="8352928" cy="503238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3000" b="1" dirty="0">
                <a:latin typeface="Calibri" pitchFamily="34" charset="0"/>
              </a:rPr>
              <a:t>Procijenjene ostvarene kumulativne uštede do 2013 godine su oko </a:t>
            </a:r>
            <a:r>
              <a:rPr lang="en-US" sz="3000" b="1" dirty="0">
                <a:latin typeface="Calibri" pitchFamily="34" charset="0"/>
              </a:rPr>
              <a:t>20 </a:t>
            </a:r>
            <a:r>
              <a:rPr lang="hr-HR" sz="3000" b="1" dirty="0">
                <a:latin typeface="Calibri" pitchFamily="34" charset="0"/>
              </a:rPr>
              <a:t>milijun </a:t>
            </a:r>
            <a:r>
              <a:rPr lang="en-US" sz="3000" b="1" dirty="0">
                <a:latin typeface="Calibri" pitchFamily="34" charset="0"/>
              </a:rPr>
              <a:t>EUR</a:t>
            </a:r>
          </a:p>
        </p:txBody>
      </p:sp>
    </p:spTree>
    <p:extLst>
      <p:ext uri="{BB962C8B-B14F-4D97-AF65-F5344CB8AC3E}">
        <p14:creationId xmlns:p14="http://schemas.microsoft.com/office/powerpoint/2010/main" val="2940147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Ljudski resursi 2006. – 2013.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5"/>
            <a:ext cx="316835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i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Centralni ured</a:t>
            </a:r>
            <a:r>
              <a:rPr lang="hr-HR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Zagreb</a:t>
            </a:r>
            <a:endParaRPr lang="hr-HR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sz="2000" i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Regionalni uredi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66700" indent="266700">
              <a:spcBef>
                <a:spcPts val="600"/>
              </a:spcBef>
              <a:buClr>
                <a:srgbClr val="FFC000"/>
              </a:buClr>
              <a:buSzPct val="74000"/>
              <a:buFont typeface="Courier New" pitchFamily="49" charset="0"/>
              <a:buChar char="o"/>
            </a:pP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Osijek</a:t>
            </a:r>
          </a:p>
          <a:p>
            <a:pPr marL="266700" indent="266700">
              <a:spcBef>
                <a:spcPts val="600"/>
              </a:spcBef>
              <a:buClr>
                <a:srgbClr val="FFC000"/>
              </a:buClr>
              <a:buSzPct val="74000"/>
              <a:buFont typeface="Courier New" pitchFamily="49" charset="0"/>
              <a:buChar char="o"/>
            </a:pPr>
            <a:r>
              <a:rPr lang="hr-HR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Rijeka</a:t>
            </a:r>
          </a:p>
          <a:p>
            <a:pPr marL="266700" indent="266700">
              <a:spcBef>
                <a:spcPts val="600"/>
              </a:spcBef>
              <a:buClr>
                <a:srgbClr val="FFC000"/>
              </a:buClr>
              <a:buSzPct val="74000"/>
              <a:buFont typeface="Courier New" pitchFamily="49" charset="0"/>
              <a:buChar char="o"/>
            </a:pPr>
            <a:r>
              <a:rPr lang="hr-HR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Zadar</a:t>
            </a:r>
          </a:p>
          <a:p>
            <a:pPr marL="266700" indent="266700">
              <a:spcBef>
                <a:spcPts val="600"/>
              </a:spcBef>
              <a:buClr>
                <a:srgbClr val="FFC000"/>
              </a:buClr>
              <a:buSzPct val="74000"/>
              <a:buFont typeface="Courier New" pitchFamily="49" charset="0"/>
              <a:buChar char="o"/>
            </a:pPr>
            <a:r>
              <a:rPr lang="hr-HR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Split </a:t>
            </a:r>
            <a:endParaRPr lang="hr-HR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86859261"/>
              </p:ext>
            </p:extLst>
          </p:nvPr>
        </p:nvGraphicFramePr>
        <p:xfrm>
          <a:off x="1691680" y="1268760"/>
          <a:ext cx="71287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http://flags.redpixart.com/img/103/flag_256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1501891" cy="1126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9728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Uložena financijska sredstva 2006. - 2013.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237847"/>
              </p:ext>
            </p:extLst>
          </p:nvPr>
        </p:nvGraphicFramePr>
        <p:xfrm>
          <a:off x="1403648" y="1124744"/>
          <a:ext cx="5832648" cy="3971271"/>
        </p:xfrm>
        <a:graphic>
          <a:graphicData uri="http://schemas.openxmlformats.org/drawingml/2006/table">
            <a:tbl>
              <a:tblPr/>
              <a:tblGrid>
                <a:gridCol w="3554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931"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Donator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Iznos (kn)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156"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GEF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24.584.000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931"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FZOEU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86.834.000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931"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MINGO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2.560.500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931"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MGIPU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125.000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9860">
                <a:tc>
                  <a:txBody>
                    <a:bodyPr/>
                    <a:lstStyle/>
                    <a:p>
                      <a:pPr algn="ctr" rtl="0" fontAlgn="t"/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Međunarodne organizacije 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  <a:p>
                      <a:pPr algn="ctr" rtl="0" fontAlgn="t"/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(GtZ, UNESCO, OICE, ICE)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565.600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931"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Privatni sektor (RH)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1.092.000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931"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Gradovi i županije (RH)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1.245.400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931"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UNDP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4.284.000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9909"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UKUPNO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121.290.500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56678" name="Picture 6" descr="http://icons.iconarchive.com/icons/antialiasfactory/jewelry/256/Paper-Money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895800"/>
            <a:ext cx="2123728" cy="2123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786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0"/>
            <a:ext cx="9143999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Nastavak provedbe aktivnosti</a:t>
            </a:r>
            <a:endParaRPr lang="en-GB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7454"/>
            <a:ext cx="9144000" cy="5357850"/>
          </a:xfrm>
        </p:spPr>
        <p:txBody>
          <a:bodyPr/>
          <a:lstStyle/>
          <a:p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Ministarstvo graditeljstva i prostornog uređenja (MGIPU), </a:t>
            </a:r>
            <a:r>
              <a:rPr lang="pl-PL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Agencija za pravni promet i posredovanje nekretninama 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(APN), Fond za zaštitu okoliša i energetsku učinkovitost (FZOEU) i UNDP </a:t>
            </a:r>
            <a:r>
              <a:rPr lang="hr-HR" sz="2400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29. kolovoza 2013 g.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potpisali su sporazum o prijenosu aktivnosti, ljudskih i ostalih resursa </a:t>
            </a:r>
            <a:endParaRPr lang="hr-HR" sz="12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400" i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Nakon 31.10.2013.g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.:</a:t>
            </a:r>
          </a:p>
          <a:p>
            <a:pPr marL="627063" lvl="1" indent="-271463"/>
            <a:r>
              <a:rPr lang="hr-HR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MGIPU krovni nositelj aktivnosti gospodarenja energijom </a:t>
            </a:r>
          </a:p>
          <a:p>
            <a:pPr marL="627063" lvl="1" indent="-271463"/>
            <a:r>
              <a:rPr lang="hr-HR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FZOEU preuzima provedbu energetskih pregleda i informativno edukacijskih aktivnosti</a:t>
            </a:r>
          </a:p>
          <a:p>
            <a:pPr marL="627063" lvl="1" indent="-271463"/>
            <a:r>
              <a:rPr lang="hr-HR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APN preuzima </a:t>
            </a:r>
            <a:r>
              <a:rPr lang="vi-VN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koordinacij</a:t>
            </a:r>
            <a:r>
              <a:rPr lang="hr-HR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 SGE-a</a:t>
            </a:r>
            <a:r>
              <a:rPr lang="vi-VN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administraciju i razvoj ISGE sustava, koordinacija gospodarenja energijom</a:t>
            </a:r>
          </a:p>
          <a:p>
            <a:pPr marL="627063" lvl="1" indent="-271463">
              <a:buNone/>
            </a:pPr>
            <a:endParaRPr lang="hr-HR" sz="1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627063" lvl="1" indent="-271463">
              <a:buNone/>
            </a:pPr>
            <a:endParaRPr lang="hr-HR" sz="1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EE timovi 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 ministarstvima, gradovima i županijama samostalno nastavljaju s provedbom aktivnosti u svom djelokrugu</a:t>
            </a:r>
          </a:p>
        </p:txBody>
      </p:sp>
    </p:spTree>
    <p:extLst>
      <p:ext uri="{BB962C8B-B14F-4D97-AF65-F5344CB8AC3E}">
        <p14:creationId xmlns:p14="http://schemas.microsoft.com/office/powerpoint/2010/main" val="961207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536" y="857232"/>
            <a:ext cx="8640960" cy="51664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marL="342900" indent="-342900">
              <a:spcBef>
                <a:spcPts val="0"/>
              </a:spcBef>
            </a:pPr>
            <a:r>
              <a:rPr lang="hr-HR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Kapaciteti</a:t>
            </a:r>
            <a:r>
              <a:rPr lang="hr-HR" sz="28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spcBef>
                <a:spcPts val="0"/>
              </a:spcBef>
            </a:pP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razvoj potrebnih ljudskih kapaciteta </a:t>
            </a:r>
            <a:r>
              <a:rPr lang="en-GB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znanje i praktično iskustvo) za SGE i provedbu projekata poboljšanja EE</a:t>
            </a:r>
          </a:p>
          <a:p>
            <a:pPr>
              <a:spcBef>
                <a:spcPts val="0"/>
              </a:spcBef>
            </a:pPr>
            <a:endParaRPr lang="en-GB" sz="9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hr-HR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Proces</a:t>
            </a:r>
            <a:r>
              <a:rPr lang="hr-HR" sz="28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hr-HR" sz="2800" u="sng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uspostavljena organizacijska struktura za SGE na nacionalnom,  regionalnom i lokalnom nivou</a:t>
            </a:r>
          </a:p>
          <a:p>
            <a:pPr>
              <a:spcBef>
                <a:spcPts val="0"/>
              </a:spcBef>
            </a:pPr>
            <a:endParaRPr lang="en-GB" sz="9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hr-HR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Alat</a:t>
            </a:r>
            <a:r>
              <a:rPr lang="hr-HR" sz="28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razvijen i uspostavljen nacionalni </a:t>
            </a:r>
            <a:r>
              <a:rPr lang="hr-HR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Informacijski sustav za gospodarenje energijom</a:t>
            </a: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ISGE</a:t>
            </a:r>
            <a:endParaRPr lang="en-GB" sz="2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hr-HR" sz="900" u="sng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hr-HR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Rezultat</a:t>
            </a:r>
            <a:r>
              <a:rPr lang="hr-HR" sz="2800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spcBef>
                <a:spcPts val="0"/>
              </a:spcBef>
            </a:pPr>
            <a:r>
              <a:rPr lang="hr-H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uspostavljena osnova za kontinuirano i sustavno gospodarenje energijom u Hrvatskoj</a:t>
            </a:r>
            <a:endParaRPr lang="en-GB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Zaključak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7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279525"/>
            <a:ext cx="85344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355600" algn="ctr"/>
            <a:r>
              <a:rPr lang="hr-H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Javni sektor mora </a:t>
            </a:r>
            <a:r>
              <a:rPr lang="hr-HR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voditi primjerom</a:t>
            </a:r>
            <a:endParaRPr lang="hr-H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 algn="ctr"/>
            <a:endParaRPr lang="hr-H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buFont typeface="Arial" pitchFamily="34" charset="0"/>
              <a:buChar char="•"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Poboljšanje energetske efikasnosti (EE) u sektoru </a:t>
            </a:r>
            <a:r>
              <a:rPr lang="hr-HR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zgradarstva</a:t>
            </a:r>
            <a:endParaRPr lang="hr-HR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buFont typeface="Arial" pitchFamily="34" charset="0"/>
              <a:buChar char="•"/>
            </a:pPr>
            <a:endParaRPr lang="hr-HR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buFont typeface="Arial" pitchFamily="34" charset="0"/>
              <a:buChar char="•"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Smanjenje emisija stakleničkih plinova </a:t>
            </a:r>
          </a:p>
          <a:p>
            <a:pPr marL="355600" lvl="1" indent="-355600"/>
            <a:endParaRPr lang="hr-HR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buFont typeface="Arial" pitchFamily="34" charset="0"/>
              <a:buChar char="•"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Sustavni pristup gospodarenju energijom</a:t>
            </a:r>
          </a:p>
          <a:p>
            <a:pPr marL="355600" lvl="1" indent="-355600">
              <a:buFont typeface="Arial" pitchFamily="34" charset="0"/>
              <a:buChar char="•"/>
            </a:pPr>
            <a:endParaRPr lang="hr-HR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buFont typeface="Arial" pitchFamily="34" charset="0"/>
              <a:buChar char="•"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Poticanje promjena tržišta EE usluga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txBody>
          <a:bodyPr/>
          <a:lstStyle/>
          <a:p>
            <a:pPr>
              <a:defRPr/>
            </a:pPr>
            <a:r>
              <a:rPr lang="hr-HR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Ciljevi projekta</a:t>
            </a:r>
            <a:endParaRPr lang="en-GB" sz="3600" b="1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49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533876"/>
              </p:ext>
            </p:extLst>
          </p:nvPr>
        </p:nvGraphicFramePr>
        <p:xfrm>
          <a:off x="395536" y="3573016"/>
          <a:ext cx="8077200" cy="312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5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24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2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 gridSpan="4"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/>
                          </a:solidFill>
                        </a:rPr>
                        <a:t>Procijenjene uštede na razini svih objekata u ISGE-u (apsolutni iznosi)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326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/>
                          </a:solidFill>
                        </a:rPr>
                        <a:t>Godina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/>
                          </a:solidFill>
                        </a:rPr>
                        <a:t>Potrošnja (kWh)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/>
                          </a:solidFill>
                        </a:rPr>
                        <a:t>Ušteda (kn)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/>
                          </a:solidFill>
                        </a:rPr>
                        <a:t>Emisije CO</a:t>
                      </a:r>
                      <a:r>
                        <a:rPr lang="hr-HR" sz="2000" b="1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r>
                        <a:rPr lang="hr-HR" sz="2000" b="1" dirty="0">
                          <a:solidFill>
                            <a:schemeClr val="tx1"/>
                          </a:solidFill>
                        </a:rPr>
                        <a:t> (t)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768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2011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69.558.000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32.685.000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17.826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768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2012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69.437.000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36.752.000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19.126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768">
                <a:tc gridSpan="4"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Procjena </a:t>
                      </a:r>
                      <a:r>
                        <a:rPr lang="hr-HR" sz="2000" baseline="0" dirty="0"/>
                        <a:t>s korekcijom HDD (bez korekcije električne energije)</a:t>
                      </a:r>
                      <a:endParaRPr lang="hr-HR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768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2011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106.368.000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47.603.000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26.493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768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2012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141.830.000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66.091.000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19.079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8142043" y="5797086"/>
            <a:ext cx="966461" cy="1160306"/>
            <a:chOff x="8153400" y="2971800"/>
            <a:chExt cx="838207" cy="1012684"/>
          </a:xfrm>
        </p:grpSpPr>
        <p:pic>
          <p:nvPicPr>
            <p:cNvPr id="12" name="Picture 3" descr="ikonice pocetna.png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53400" y="2971800"/>
              <a:ext cx="831087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8153406" y="3276599"/>
              <a:ext cx="838201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b="1" dirty="0"/>
                <a:t>6,40%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7802" y="648558"/>
            <a:ext cx="903070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2300" i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hr-HR" sz="2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hr-HR" sz="2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1540 analiziranih objekata, NKP </a:t>
            </a:r>
            <a:r>
              <a:rPr lang="hr-HR" sz="23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cca</a:t>
            </a:r>
            <a:r>
              <a:rPr lang="hr-HR" sz="2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1.6 milijuna m²;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hr-HR" sz="2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„Zaključani” računi za 5 godina (2008.-2012.)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hr-HR" sz="2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Bazna godina 2010.g., uštede u 2011.g. i 2012.g.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hr-HR" sz="2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Potrošnja normalizirana prema broju stupanj-dana grijanja – HDD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hr-HR" sz="2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Izračunata ušteda </a:t>
            </a:r>
            <a:r>
              <a:rPr lang="hr-HR" sz="2300" b="1" dirty="0">
                <a:latin typeface="Arial" pitchFamily="34" charset="0"/>
                <a:cs typeface="Arial" pitchFamily="34" charset="0"/>
              </a:rPr>
              <a:t>49.420.000 </a:t>
            </a:r>
            <a:r>
              <a:rPr lang="hr-HR" sz="2300" b="1" dirty="0" err="1">
                <a:latin typeface="Arial" pitchFamily="34" charset="0"/>
                <a:cs typeface="Arial" pitchFamily="34" charset="0"/>
              </a:rPr>
              <a:t>kWh</a:t>
            </a:r>
            <a:r>
              <a:rPr lang="hr-HR" sz="2300" b="1" dirty="0">
                <a:latin typeface="Arial" pitchFamily="34" charset="0"/>
                <a:cs typeface="Arial" pitchFamily="34" charset="0"/>
              </a:rPr>
              <a:t>; 20.028.000 kn</a:t>
            </a:r>
            <a:r>
              <a:rPr lang="hr-HR" sz="2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defRPr/>
            </a:pPr>
            <a:endParaRPr lang="hr-HR" sz="1200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hr-HR" sz="1200" dirty="0"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r>
              <a:rPr lang="hr-HR" sz="2200" dirty="0">
                <a:latin typeface="Arial" pitchFamily="34" charset="0"/>
                <a:cs typeface="Arial" pitchFamily="34" charset="0"/>
              </a:rPr>
              <a:t>Ekstrapolacija modela na sve objekte u ISGE-u (NKP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cca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. 8.2 mil.m²)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Analiza ostvarenih ušteda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34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Analiza ostvarenih ušteda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596" y="1214422"/>
            <a:ext cx="838200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Ukupno procijenjena ušteda od 2010.g. do kraja 2012.g. je veća od </a:t>
            </a:r>
            <a:r>
              <a:rPr lang="hr-HR" sz="2400" b="1" u="sng" dirty="0">
                <a:latin typeface="Arial" pitchFamily="34" charset="0"/>
                <a:cs typeface="Arial" pitchFamily="34" charset="0"/>
              </a:rPr>
              <a:t>113 milijuna kuna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– oko </a:t>
            </a:r>
            <a:r>
              <a:rPr lang="hr-HR" sz="2400" b="1" u="sng" dirty="0">
                <a:latin typeface="Arial" pitchFamily="34" charset="0"/>
                <a:cs typeface="Arial" pitchFamily="34" charset="0"/>
              </a:rPr>
              <a:t>6,40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% godišnje</a:t>
            </a:r>
          </a:p>
          <a:p>
            <a:pPr marL="266700" lvl="0" indent="-266700">
              <a:buFont typeface="Arial" pitchFamily="34" charset="0"/>
              <a:buChar char="•"/>
              <a:defRPr/>
            </a:pPr>
            <a:endParaRPr lang="hr-HR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266700" lvl="0" indent="-266700"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Uz pretpostavku istog trenda kao u 2012.g., uštede do rujna 2013.g. iznose gotovo </a:t>
            </a:r>
            <a:r>
              <a:rPr lang="hr-HR" sz="2400" b="1" u="sng" dirty="0">
                <a:latin typeface="Arial" pitchFamily="34" charset="0"/>
                <a:cs typeface="Arial" pitchFamily="34" charset="0"/>
              </a:rPr>
              <a:t>150 milijuna kuna</a:t>
            </a:r>
          </a:p>
          <a:p>
            <a:pPr marL="266700" lvl="0" indent="-266700">
              <a:buFont typeface="Arial" pitchFamily="34" charset="0"/>
              <a:buChar char="•"/>
              <a:defRPr/>
            </a:pPr>
            <a:endParaRPr lang="hr-HR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266700" lvl="0" indent="-266700"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Uštede su ostvarene uz vrlo mali broj provedenih projekata cjelovite rekonstrukcije zgrada!</a:t>
            </a:r>
          </a:p>
          <a:p>
            <a:pPr marL="266700" lvl="0" indent="-266700">
              <a:buFont typeface="Arial" pitchFamily="34" charset="0"/>
              <a:buChar char="•"/>
              <a:defRPr/>
            </a:pPr>
            <a:endParaRPr lang="hr-HR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Provedbom projekata dodatni potencijal ušteda je ogroman, čak od </a:t>
            </a:r>
            <a:r>
              <a:rPr lang="hr-HR" sz="2800" b="1" dirty="0">
                <a:latin typeface="Arial" pitchFamily="34" charset="0"/>
                <a:cs typeface="Arial" pitchFamily="34" charset="0"/>
              </a:rPr>
              <a:t>30 – 50%!</a:t>
            </a:r>
            <a:endParaRPr lang="hr-HR" sz="2400" b="1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hr-HR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0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Analiza potencijala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 idx="4294967295"/>
          </p:nvPr>
        </p:nvSpPr>
        <p:spPr>
          <a:xfrm>
            <a:off x="1" y="785794"/>
            <a:ext cx="9143999" cy="481806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Troškovi za energiju i ovisnost o uvozu u RH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463418"/>
              </p:ext>
            </p:extLst>
          </p:nvPr>
        </p:nvGraphicFramePr>
        <p:xfrm>
          <a:off x="467544" y="1556792"/>
          <a:ext cx="8136904" cy="3759348"/>
        </p:xfrm>
        <a:graphic>
          <a:graphicData uri="http://schemas.openxmlformats.org/drawingml/2006/table">
            <a:tbl>
              <a:tblPr lastCol="1">
                <a:tableStyleId>{6E25E649-3F16-4E02-A733-19D2CDBF48F0}</a:tableStyleId>
              </a:tblPr>
              <a:tblGrid>
                <a:gridCol w="5449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7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1530">
                <a:tc>
                  <a:txBody>
                    <a:bodyPr/>
                    <a:lstStyle/>
                    <a:p>
                      <a:pPr algn="ctr"/>
                      <a:r>
                        <a:rPr lang="hr-HR" sz="2400" b="1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BDP u RH 2011.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334 milijardi kuna</a:t>
                      </a:r>
                    </a:p>
                    <a:p>
                      <a:pPr algn="ctr"/>
                      <a:r>
                        <a:rPr lang="hr-HR" sz="2000" b="1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(44 milijardi €)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1530">
                <a:tc>
                  <a:txBody>
                    <a:bodyPr/>
                    <a:lstStyle/>
                    <a:p>
                      <a:pPr algn="ctr"/>
                      <a:r>
                        <a:rPr lang="hr-HR" sz="2400" b="1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Ukupna potrošnja energije u RH 2011.*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384 </a:t>
                      </a:r>
                      <a:r>
                        <a:rPr lang="hr-HR" sz="2400" b="1" cap="none" spc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petajoula</a:t>
                      </a:r>
                      <a:r>
                        <a:rPr lang="hr-HR" sz="2400" b="1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(PJ)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3228">
                <a:tc>
                  <a:txBody>
                    <a:bodyPr/>
                    <a:lstStyle/>
                    <a:p>
                      <a:pPr lvl="4" algn="ctr" defTabSz="914400"/>
                      <a:r>
                        <a:rPr lang="hr-HR" sz="2400" b="0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od toga iz uvoza**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r-HR" sz="2400" b="1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1530">
                <a:tc>
                  <a:txBody>
                    <a:bodyPr/>
                    <a:lstStyle/>
                    <a:p>
                      <a:pPr algn="ctr"/>
                      <a:r>
                        <a:rPr lang="hr-HR" sz="2400" b="1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Troškovi za energiju u RH 2011.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 50</a:t>
                      </a:r>
                      <a:r>
                        <a:rPr lang="hr-HR" sz="2400" b="1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milijardi kuna</a:t>
                      </a:r>
                    </a:p>
                    <a:p>
                      <a:pPr algn="ctr"/>
                      <a:r>
                        <a:rPr lang="hr-HR" sz="2000" b="1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(6,5 milijardi €)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153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800" b="1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</a:t>
                      </a:r>
                      <a:r>
                        <a:rPr lang="hr-HR" sz="2800" b="1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15% BDP-a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hr-HR" sz="2000" b="1" cap="none" spc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itle 5"/>
          <p:cNvSpPr txBox="1">
            <a:spLocks/>
          </p:cNvSpPr>
          <p:nvPr/>
        </p:nvSpPr>
        <p:spPr bwMode="auto">
          <a:xfrm>
            <a:off x="1214414" y="5536704"/>
            <a:ext cx="764386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r-HR" sz="105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Izvor podataka</a:t>
            </a:r>
            <a:r>
              <a:rPr lang="hr-H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Publikacija Energija u Hrvatskoj 2011, EIHP. 2012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r-H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* - </a:t>
            </a:r>
            <a:r>
              <a:rPr kumimoji="0" lang="hr-HR" sz="105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hr-HR" sz="105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hr-H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ng. Total </a:t>
            </a:r>
            <a:r>
              <a:rPr lang="hr-H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hr-H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Energy </a:t>
            </a:r>
            <a:r>
              <a:rPr lang="hr-H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Supply</a:t>
            </a:r>
            <a:r>
              <a:rPr lang="hr-H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– Ukupna p</a:t>
            </a:r>
            <a:r>
              <a:rPr kumimoji="0" lang="hr-HR" sz="105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otrošnja</a:t>
            </a:r>
            <a:r>
              <a:rPr kumimoji="0" lang="hr-HR" sz="105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energije prije transformacija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r-HR" sz="105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** -  </a:t>
            </a:r>
            <a:r>
              <a:rPr lang="hr-H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Količina uvezene energije (Energy import) u 2011. iznosi 283 PJ.  Količina izvezene energije (Energy </a:t>
            </a:r>
            <a:r>
              <a:rPr lang="hr-H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export</a:t>
            </a:r>
            <a:r>
              <a:rPr lang="hr-H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u 2011 iznosi 88 PJ. Razlika 195 PJ. Pretpostavka je da svu uvezenu energiju potrošimo u RH tada je udio energije iz uvoza 74%; oduzmemo li izvezenu količinu energije tada udio iznosi 51% </a:t>
            </a:r>
            <a:endParaRPr kumimoji="0" lang="hr-HR" sz="1050" i="0" u="none" strike="noStrike" kern="1200" cap="none" spc="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04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75064"/>
              </p:ext>
            </p:extLst>
          </p:nvPr>
        </p:nvGraphicFramePr>
        <p:xfrm>
          <a:off x="611560" y="1484784"/>
          <a:ext cx="7786688" cy="4428619"/>
        </p:xfrm>
        <a:graphic>
          <a:graphicData uri="http://schemas.openxmlformats.org/drawingml/2006/table">
            <a:tbl>
              <a:tblPr/>
              <a:tblGrid>
                <a:gridCol w="4929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69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Troškovi za energiju RH </a:t>
                      </a: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</a:t>
                      </a: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15% BDP-a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Troškovi za energiju u RH 2011.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 </a:t>
                      </a: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milijardi kuna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0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(6,5 milijardi €)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toga u gradovima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 </a:t>
                      </a: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milijardi kuna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0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(3,25 milijarde €)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Potencijal za uštede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 </a:t>
                      </a:r>
                      <a:r>
                        <a:rPr lang="hr-HR" sz="24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 milijardi kuna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20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milijarda €)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73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3200" b="1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2,25% BDP-a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Title 5"/>
          <p:cNvSpPr txBox="1">
            <a:spLocks/>
          </p:cNvSpPr>
          <p:nvPr/>
        </p:nvSpPr>
        <p:spPr bwMode="auto">
          <a:xfrm>
            <a:off x="0" y="764704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Potencijal za uštedu </a:t>
            </a:r>
            <a:r>
              <a:rPr kumimoji="0" lang="hr-HR" sz="2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provedbom projekata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1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Analiza potencijala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6599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956" y="548447"/>
            <a:ext cx="4751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hr-HR" sz="6000" b="1" dirty="0">
                <a:solidFill>
                  <a:srgbClr val="0070C0"/>
                </a:solidFill>
                <a:sym typeface="Wingdings" pitchFamily="2" charset="2"/>
              </a:rPr>
              <a:t>Hvala na pažnji</a:t>
            </a:r>
            <a:r>
              <a:rPr lang="en-GB" sz="6000" b="1" dirty="0">
                <a:solidFill>
                  <a:srgbClr val="0070C0"/>
                </a:solidFill>
                <a:sym typeface="Wingdings" pitchFamily="2" charset="2"/>
              </a:rPr>
              <a:t>!</a:t>
            </a:r>
          </a:p>
        </p:txBody>
      </p:sp>
      <p:pic>
        <p:nvPicPr>
          <p:cNvPr id="5" name="Picture 2" descr="http://blogs.msdn.com/cfs-file.ashx/__key/communityserver-blogs-components-weblogfiles/00-00-00-45-92-metablogapi/4152.PPP_5F00_PRD_5F00_215_5F00_3D_5F00_people_2D00_Business_5F00_Competition_5F00_360CAC3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717352"/>
            <a:ext cx="2747797" cy="2060848"/>
          </a:xfrm>
          <a:prstGeom prst="rect">
            <a:avLst/>
          </a:prstGeom>
          <a:noFill/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331640" y="2780110"/>
            <a:ext cx="6696372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hr-HR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Kontakti</a:t>
            </a:r>
            <a:r>
              <a:rPr lang="en-GB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:</a:t>
            </a:r>
            <a:endParaRPr lang="hr-HR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GB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marL="342900" indent="-342900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E-mail:		</a:t>
            </a:r>
            <a:r>
              <a:rPr lang="en-GB" sz="2000" b="1" dirty="0">
                <a:solidFill>
                  <a:srgbClr val="0070C0"/>
                </a:solidFill>
                <a:sym typeface="Wingdings" pitchFamily="2" charset="2"/>
                <a:hlinkClick r:id="rId4"/>
              </a:rPr>
              <a:t>goran.cacic@undp.org</a:t>
            </a:r>
            <a:endParaRPr lang="hr-HR" sz="2000" b="1" dirty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rgbClr val="0070C0"/>
                </a:solidFill>
                <a:sym typeface="Wingdings" pitchFamily="2" charset="2"/>
              </a:rPr>
              <a:t>			</a:t>
            </a:r>
            <a:r>
              <a:rPr lang="hr-HR" sz="2000" b="1" dirty="0">
                <a:solidFill>
                  <a:srgbClr val="0070C0"/>
                </a:solidFill>
                <a:sym typeface="Wingdings" pitchFamily="2" charset="2"/>
                <a:hlinkClick r:id="rId5"/>
              </a:rPr>
              <a:t>goran.cacic@gmail.com</a:t>
            </a:r>
            <a:endParaRPr lang="en-GB" sz="2000" b="1" dirty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 fontAlgn="auto">
              <a:spcBef>
                <a:spcPct val="10000"/>
              </a:spcBef>
              <a:spcAft>
                <a:spcPts val="0"/>
              </a:spcAft>
              <a:defRPr/>
            </a:pPr>
            <a:endParaRPr lang="hr-H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marL="342900" indent="-342900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SKYPE</a:t>
            </a:r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:</a:t>
            </a:r>
            <a:r>
              <a:rPr lang="en-GB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	</a:t>
            </a:r>
            <a:r>
              <a:rPr lang="hr-H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	</a:t>
            </a:r>
            <a:r>
              <a:rPr lang="hr-HR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cacic.goran</a:t>
            </a:r>
            <a:endParaRPr lang="en-GB" sz="2000" dirty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 fontAlgn="auto">
              <a:spcBef>
                <a:spcPct val="10000"/>
              </a:spcBef>
              <a:spcAft>
                <a:spcPts val="0"/>
              </a:spcAft>
              <a:defRPr/>
            </a:pPr>
            <a:endParaRPr lang="hr-H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marL="342900" indent="-342900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LinkedIn: 	</a:t>
            </a:r>
            <a:r>
              <a:rPr lang="hr-H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  <a:hlinkClick r:id="rId6"/>
              </a:rPr>
              <a:t>https://hr.linkedin.com/in/gocacic</a:t>
            </a:r>
            <a:endParaRPr lang="hr-HR" sz="2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marL="342900" indent="-342900" fontAlgn="auto">
              <a:spcBef>
                <a:spcPct val="10000"/>
              </a:spcBef>
              <a:spcAft>
                <a:spcPts val="0"/>
              </a:spcAft>
              <a:defRPr/>
            </a:pPr>
            <a:endParaRPr lang="hr-HR" sz="2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17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pPr>
              <a:defRPr/>
            </a:pPr>
            <a:r>
              <a:rPr lang="hr-HR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Komponente EE projekta</a:t>
            </a:r>
            <a:endParaRPr lang="en-GB" sz="32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5" y="1052736"/>
            <a:ext cx="884201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hr-HR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projekt 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hr-HR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Uvođenje sustavnog gospodarenja energijom u Grad Sisak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hr-HR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veljača </a:t>
            </a:r>
            <a:r>
              <a:rPr lang="en-GB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2006</a:t>
            </a:r>
            <a:r>
              <a:rPr lang="hr-HR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.g.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hr-H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hr-HR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Informativno edukativna kampanja, </a:t>
            </a:r>
            <a:r>
              <a:rPr lang="hr-HR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siječanj 2007.g.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hr-H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hr-HR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Projekt „Sustavno gospodarenje energijom u gradovima i županijama u RH”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r-HR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SGE projekt, prosinac </a:t>
            </a:r>
            <a:r>
              <a:rPr lang="en-GB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hr-HR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.g.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hr-H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hr-HR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Program Vlade RH 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hr-HR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Dovesti svoju kuću u red” (</a:t>
            </a:r>
            <a:r>
              <a:rPr lang="hr-HR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hr-HR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„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House in Order”</a:t>
            </a:r>
            <a:r>
              <a:rPr lang="hr-HR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GB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HIO Program</a:t>
            </a:r>
            <a:r>
              <a:rPr lang="hr-HR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listopad </a:t>
            </a:r>
            <a:r>
              <a:rPr lang="en-GB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2008</a:t>
            </a:r>
            <a:r>
              <a:rPr lang="hr-HR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.g.</a:t>
            </a:r>
            <a:endParaRPr lang="en-GB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8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pPr>
              <a:defRPr/>
            </a:pPr>
            <a:r>
              <a:rPr lang="hr-HR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Stanje 2</a:t>
            </a:r>
            <a:r>
              <a:rPr lang="en-GB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005</a:t>
            </a:r>
            <a:r>
              <a:rPr lang="hr-HR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godine</a:t>
            </a:r>
            <a:endParaRPr lang="en-GB" sz="32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5720" y="1371601"/>
            <a:ext cx="8572559" cy="450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Energetska efikasnost (EE) samo riječima prisutna u zakonodavstvu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Javni sektor ne provodi nikakve značajne EE aktivnosti/projekte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Nema sustavnog gospodarenja energijom u javnom sektoru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Generalni nedostatak informacija i znanja o primjenjivim mjerama EE i gospodarenju energijom</a:t>
            </a:r>
            <a:endParaRPr lang="en-GB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8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pPr>
              <a:defRPr/>
            </a:pP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Prepreke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1285860"/>
            <a:ext cx="8572560" cy="43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Nedovoljna svijest, kapaciteti i znanje (posebice u javnom sektoru) za pripremu i provedbu EE projekata</a:t>
            </a:r>
            <a:endParaRPr lang="en-GB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GB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Nepostojanje jasne organizacijske strukture i infrastrukture s definiranim odgovornostima, dužnostima i ciljevima</a:t>
            </a:r>
            <a:endParaRPr lang="en-GB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GB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Opći stav u javnom sektoru: „</a:t>
            </a:r>
            <a:r>
              <a:rPr lang="hr-HR" sz="28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Troškovi za energiju su fiksni, na njih ne možemo utjecati, a ionako ih plaća „netko drugi”</a:t>
            </a: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GB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8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hr-HR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Koraci na putu do rezultata</a:t>
            </a:r>
            <a:endParaRPr lang="en-GB" sz="32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www.collaborativejourneys.com/wp-content/uploads/Collaborate-for-success-icon-LowRe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4707251"/>
            <a:ext cx="2643173" cy="1793583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7512" y="1357298"/>
            <a:ext cx="83309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57188" indent="-357188">
              <a:spcAft>
                <a:spcPts val="200"/>
              </a:spcAft>
              <a:buFont typeface="+mj-lt"/>
              <a:buAutoNum type="arabicPeriod"/>
              <a:defRPr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Informativno edukativne aktivnosti</a:t>
            </a:r>
            <a:endParaRPr lang="en-GB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>
              <a:spcAft>
                <a:spcPts val="200"/>
              </a:spcAft>
              <a:buFont typeface="+mj-lt"/>
              <a:buAutoNum type="arabicPeriod"/>
              <a:defRPr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Tehnička pomoć u razvoju i izmjenama zakonodavstva</a:t>
            </a:r>
            <a:endParaRPr lang="en-GB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>
              <a:spcAft>
                <a:spcPts val="200"/>
              </a:spcAft>
              <a:buFont typeface="+mj-lt"/>
              <a:buAutoNum type="arabicPeriod"/>
              <a:defRPr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Razvoj metodologije sustavnog gospodarenja energijom (SGE)</a:t>
            </a:r>
            <a:endParaRPr lang="en-GB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GB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Pilot </a:t>
            </a: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projekt Sisak</a:t>
            </a:r>
          </a:p>
          <a:p>
            <a:pPr marL="357188" indent="-357188">
              <a:spcAft>
                <a:spcPts val="200"/>
              </a:spcAft>
              <a:buFont typeface="+mj-lt"/>
              <a:buAutoNum type="arabicPeriod"/>
              <a:defRPr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Energetska povelja </a:t>
            </a:r>
          </a:p>
          <a:p>
            <a:pPr marL="357188" indent="-357188">
              <a:spcAft>
                <a:spcPts val="200"/>
              </a:spcAft>
              <a:buFont typeface="+mj-lt"/>
              <a:buAutoNum type="arabicPeriod"/>
              <a:defRPr/>
            </a:pPr>
            <a:r>
              <a:rPr lang="hr-H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Provedba na nacionalnoj razini</a:t>
            </a:r>
          </a:p>
        </p:txBody>
      </p:sp>
    </p:spTree>
    <p:extLst>
      <p:ext uri="{BB962C8B-B14F-4D97-AF65-F5344CB8AC3E}">
        <p14:creationId xmlns:p14="http://schemas.microsoft.com/office/powerpoint/2010/main" val="29040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1. Informativno edukativne aktivnosti</a:t>
            </a:r>
          </a:p>
        </p:txBody>
      </p:sp>
      <p:pic>
        <p:nvPicPr>
          <p:cNvPr id="18" name="Picture 17" descr="ISGE_aplikacijazaucitavan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8898">
            <a:off x="1743075" y="3121025"/>
            <a:ext cx="1270000" cy="17907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18" descr="ISGE_prirucnikz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88" y="3195638"/>
            <a:ext cx="12700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Picture 5" descr="naslov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6783">
            <a:off x="3435350" y="3162300"/>
            <a:ext cx="1295400" cy="1671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" name="Picture 2" descr="pregledprirucnikthumb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3409950"/>
            <a:ext cx="14287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JUMBO06_1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0" y="1266825"/>
            <a:ext cx="4000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gaspar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78" b="5388"/>
          <a:stretch>
            <a:fillRect/>
          </a:stretch>
        </p:blipFill>
        <p:spPr bwMode="auto">
          <a:xfrm>
            <a:off x="0" y="1266825"/>
            <a:ext cx="13160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CityLight01UNDP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1266825"/>
            <a:ext cx="12477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naslovna v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338638"/>
            <a:ext cx="1463675" cy="1928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1266825"/>
            <a:ext cx="2500313" cy="178593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7" name="Picture 10" descr="naslovn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57313" y="4195763"/>
            <a:ext cx="1562100" cy="21875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41155">
            <a:off x="2846388" y="4738688"/>
            <a:ext cx="12763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9" descr="Otvorenje Zeek-a 125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3124200"/>
            <a:ext cx="2143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17963" y="4827588"/>
            <a:ext cx="1195387" cy="1695450"/>
          </a:xfrm>
          <a:prstGeom prst="rect">
            <a:avLst/>
          </a:prstGeom>
          <a:noFill/>
          <a:ln w="9525">
            <a:solidFill>
              <a:schemeClr val="accent2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pic>
        <p:nvPicPr>
          <p:cNvPr id="31" name="Picture 6" descr="naslovna R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70705">
            <a:off x="3921125" y="3171825"/>
            <a:ext cx="1285875" cy="167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" name="Picture 23" descr="EE galerija_ZD zup11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3124200"/>
            <a:ext cx="18573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X:\SLIKE\INFO-EDU SELEKCIJA FOTKI\23_03_10_Kastela_EE info centar2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4124325"/>
            <a:ext cx="1857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95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855096"/>
      </p:ext>
    </p:extLst>
  </p:cSld>
  <p:clrMapOvr>
    <a:masterClrMapping/>
  </p:clrMapOvr>
</p:sld>
</file>

<file path=ppt/theme/theme1.xml><?xml version="1.0" encoding="utf-8"?>
<a:theme xmlns:a="http://schemas.openxmlformats.org/drawingml/2006/main" name="8g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1722</Words>
  <Application>Microsoft Office PowerPoint</Application>
  <PresentationFormat>On-screen Show (4:3)</PresentationFormat>
  <Paragraphs>402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Courier New</vt:lpstr>
      <vt:lpstr>Myriad Pro Light</vt:lpstr>
      <vt:lpstr>Symbol</vt:lpstr>
      <vt:lpstr>Tahoma</vt:lpstr>
      <vt:lpstr>Wingdings</vt:lpstr>
      <vt:lpstr>8gEE</vt:lpstr>
      <vt:lpstr>Visio</vt:lpstr>
      <vt:lpstr>PowerPoint Presentation</vt:lpstr>
      <vt:lpstr>EE Projekt</vt:lpstr>
      <vt:lpstr>Ciljevi projekta</vt:lpstr>
      <vt:lpstr>Komponente EE projekta</vt:lpstr>
      <vt:lpstr>Stanje 2005. godine</vt:lpstr>
      <vt:lpstr>Prepreke?</vt:lpstr>
      <vt:lpstr>Koraci na putu do rezultata</vt:lpstr>
      <vt:lpstr>1. Informativno edukativne aktivnosti</vt:lpstr>
      <vt:lpstr>PowerPoint Presentation</vt:lpstr>
      <vt:lpstr>Istraživanje tržišta 2007., 2010. i 2013. godine</vt:lpstr>
      <vt:lpstr>PowerPoint Presentation</vt:lpstr>
      <vt:lpstr>PowerPoint Presentation</vt:lpstr>
      <vt:lpstr>PowerPoint Presentation</vt:lpstr>
      <vt:lpstr>PowerPoint Presentation</vt:lpstr>
      <vt:lpstr>Potpisali svi gradovi (127) i županije (20) Republike Hrvatske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Troškovi za energiju i ovisnost o uvozu u RH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rappa</dc:creator>
  <cp:lastModifiedBy>Stevan Petrovic</cp:lastModifiedBy>
  <cp:revision>305</cp:revision>
  <cp:lastPrinted>2013-09-23T17:01:47Z</cp:lastPrinted>
  <dcterms:created xsi:type="dcterms:W3CDTF">2013-06-05T14:03:52Z</dcterms:created>
  <dcterms:modified xsi:type="dcterms:W3CDTF">2016-11-03T09:21:01Z</dcterms:modified>
</cp:coreProperties>
</file>