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8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Sheet1!$B$4:$N$4</c:f>
              <c:strCache>
                <c:ptCount val="13"/>
                <c:pt idx="0">
                  <c:v>predsednik</c:v>
                </c:pt>
                <c:pt idx="1">
                  <c:v>zamenik</c:v>
                </c:pt>
                <c:pt idx="2">
                  <c:v>pomoćnik</c:v>
                </c:pt>
                <c:pt idx="3">
                  <c:v>načelnik</c:v>
                </c:pt>
                <c:pt idx="4">
                  <c:v>skupština</c:v>
                </c:pt>
                <c:pt idx="5">
                  <c:v>veće</c:v>
                </c:pt>
                <c:pt idx="6">
                  <c:v>LER</c:v>
                </c:pt>
                <c:pt idx="7">
                  <c:v>e.menadžer</c:v>
                </c:pt>
                <c:pt idx="8">
                  <c:v>uprava</c:v>
                </c:pt>
                <c:pt idx="9">
                  <c:v>toplana</c:v>
                </c:pt>
                <c:pt idx="10">
                  <c:v>škola</c:v>
                </c:pt>
                <c:pt idx="11">
                  <c:v>PR</c:v>
                </c:pt>
                <c:pt idx="12">
                  <c:v>JP</c:v>
                </c:pt>
              </c:strCache>
            </c:strRef>
          </c:cat>
          <c:val>
            <c:numRef>
              <c:f>Sheet1!$B$5:$N$5</c:f>
              <c:numCache>
                <c:formatCode>General</c:formatCode>
                <c:ptCount val="13"/>
                <c:pt idx="0">
                  <c:v>14</c:v>
                </c:pt>
                <c:pt idx="1">
                  <c:v>7</c:v>
                </c:pt>
                <c:pt idx="2">
                  <c:v>8</c:v>
                </c:pt>
                <c:pt idx="3">
                  <c:v>1</c:v>
                </c:pt>
                <c:pt idx="4">
                  <c:v>4</c:v>
                </c:pt>
                <c:pt idx="5">
                  <c:v>3</c:v>
                </c:pt>
                <c:pt idx="6">
                  <c:v>10</c:v>
                </c:pt>
                <c:pt idx="7">
                  <c:v>5</c:v>
                </c:pt>
                <c:pt idx="8">
                  <c:v>16</c:v>
                </c:pt>
                <c:pt idx="9">
                  <c:v>1</c:v>
                </c:pt>
                <c:pt idx="10">
                  <c:v>3</c:v>
                </c:pt>
                <c:pt idx="11">
                  <c:v>2</c:v>
                </c:pt>
                <c:pt idx="12">
                  <c:v>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315222664"/>
        <c:axId val="315215608"/>
        <c:axId val="0"/>
      </c:bar3DChart>
      <c:catAx>
        <c:axId val="3152226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315215608"/>
        <c:crosses val="autoZero"/>
        <c:auto val="1"/>
        <c:lblAlgn val="ctr"/>
        <c:lblOffset val="100"/>
        <c:noMultiLvlLbl val="0"/>
      </c:catAx>
      <c:valAx>
        <c:axId val="315215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152226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5E826-80BD-416A-9A12-4B392E58B90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B1854-FECF-495D-A733-BD783230E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milos.radojevic@rrazlatibor.r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267017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sz="3100" b="1" dirty="0" err="1" smtClean="0"/>
              <a:t>Energetska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efikasnost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javnih</a:t>
            </a:r>
            <a:r>
              <a:rPr lang="en-US" sz="3100" b="1" dirty="0" smtClean="0"/>
              <a:t> </a:t>
            </a:r>
            <a:r>
              <a:rPr lang="sr-Latn-RS" sz="3100" b="1" dirty="0" smtClean="0"/>
              <a:t>zgrad</a:t>
            </a:r>
            <a:r>
              <a:rPr lang="en-US" sz="3100" b="1" dirty="0" smtClean="0"/>
              <a:t>a u </a:t>
            </a:r>
            <a:r>
              <a:rPr lang="en-US" sz="3100" b="1" dirty="0" err="1" smtClean="0"/>
              <a:t>Mačvanskom</a:t>
            </a:r>
            <a:r>
              <a:rPr lang="en-US" sz="3100" b="1" dirty="0" smtClean="0"/>
              <a:t>, </a:t>
            </a:r>
            <a:r>
              <a:rPr lang="en-US" sz="3100" b="1" dirty="0" err="1" smtClean="0"/>
              <a:t>Kolubarskom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i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Zlatiborskom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okrugu</a:t>
            </a:r>
            <a:r>
              <a:rPr lang="en-US" sz="3100" b="1" dirty="0" smtClean="0"/>
              <a:t> </a:t>
            </a: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2600" b="1" dirty="0" smtClean="0"/>
              <a:t>Miloš Radojević, </a:t>
            </a:r>
            <a:r>
              <a:rPr lang="sr-Latn-RS" sz="2800" b="1" dirty="0" smtClean="0"/>
              <a:t/>
            </a:r>
            <a:br>
              <a:rPr lang="sr-Latn-RS" sz="2800" b="1" dirty="0" smtClean="0"/>
            </a:br>
            <a:r>
              <a:rPr lang="sr-Latn-RS" sz="2100" b="1" dirty="0" smtClean="0"/>
              <a:t>Regionalna razvojna agencija “Zlatibor”</a:t>
            </a:r>
            <a:r>
              <a:rPr lang="sr-Latn-RS" sz="2800" b="1" dirty="0" smtClean="0"/>
              <a:t/>
            </a:r>
            <a:br>
              <a:rPr lang="sr-Latn-RS" sz="2800" b="1" dirty="0" smtClean="0"/>
            </a:br>
            <a:r>
              <a:rPr lang="sr-Latn-RS" sz="3100" b="1" dirty="0"/>
              <a:t/>
            </a:r>
            <a:br>
              <a:rPr lang="sr-Latn-RS" sz="3100" b="1" dirty="0"/>
            </a:br>
            <a:r>
              <a:rPr lang="sr-Latn-RS" sz="2200" dirty="0" smtClean="0"/>
              <a:t>Užice, 31.10.2016.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19800"/>
            <a:ext cx="8839200" cy="762000"/>
          </a:xfrm>
        </p:spPr>
        <p:txBody>
          <a:bodyPr>
            <a:normAutofit/>
          </a:bodyPr>
          <a:lstStyle/>
          <a:p>
            <a:r>
              <a:rPr lang="sr-Latn-R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Konferencija “Partnerstvo javnog i civilnog sektora u uspostavljanju sistema energetskog menadžmenta i delotvornom upravljanju energijom u lokalnim zajednicama” </a:t>
            </a:r>
          </a:p>
        </p:txBody>
      </p:sp>
      <p:pic>
        <p:nvPicPr>
          <p:cNvPr id="6" name="Picture 5" descr="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89154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828800"/>
            <a:ext cx="7772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Prikupljanje podataka - upitnik:</a:t>
            </a:r>
          </a:p>
          <a:p>
            <a:endParaRPr lang="sr-Latn-RS" sz="1000" dirty="0" smtClean="0"/>
          </a:p>
          <a:p>
            <a:endParaRPr lang="sr-Latn-RS" sz="1000" dirty="0"/>
          </a:p>
          <a:p>
            <a:endParaRPr lang="sr-Latn-RS" dirty="0" smtClean="0"/>
          </a:p>
          <a:p>
            <a:r>
              <a:rPr lang="sr-Latn-RS" dirty="0" smtClean="0"/>
              <a:t> 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2355123"/>
            <a:ext cx="8529173" cy="41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828800"/>
            <a:ext cx="777240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Prikupljanje podataka -  struktura upitnika:</a:t>
            </a:r>
          </a:p>
          <a:p>
            <a:endParaRPr lang="sr-Latn-RS" b="1" dirty="0"/>
          </a:p>
          <a:p>
            <a:pPr marL="342900" indent="-342900">
              <a:buAutoNum type="arabicPeriod"/>
            </a:pPr>
            <a:r>
              <a:rPr lang="sr-Latn-RS" b="1" dirty="0" smtClean="0"/>
              <a:t>NIVO: </a:t>
            </a:r>
            <a:r>
              <a:rPr lang="sr-Latn-RS" dirty="0" smtClean="0"/>
              <a:t>8 pitanja opšteg karaktera: tip, korisnik, finansijer, multifunkcionalnost, broj objekata, adresa, broj katastarske opštine. POPUNJAVAJU SVE ZGRADE (10 minuta procenjeno vreme).</a:t>
            </a:r>
            <a:endParaRPr lang="sr-Latn-RS" b="1" dirty="0" smtClean="0"/>
          </a:p>
          <a:p>
            <a:pPr marL="342900" indent="-342900">
              <a:buAutoNum type="arabicPeriod"/>
            </a:pPr>
            <a:endParaRPr lang="sr-Latn-RS" sz="1000" b="1" dirty="0"/>
          </a:p>
          <a:p>
            <a:pPr marL="342900" indent="-342900">
              <a:buAutoNum type="arabicPeriod"/>
            </a:pPr>
            <a:r>
              <a:rPr lang="sr-Latn-RS" b="1" dirty="0" smtClean="0"/>
              <a:t>NIVO: </a:t>
            </a:r>
            <a:r>
              <a:rPr lang="sr-Latn-RS" dirty="0" smtClean="0"/>
              <a:t> 10 opštih pitanja tehničkog karaktera: postojanje en. pasoša, raniji pregledi i intervencije, postojanje građevinske/upotrebne dozvole, eventualni status zaštite, godina izgradnje, tip naknadnih radova i njihov obim i vrsta. POPUNJAVAJU SVE ZGRADE (20 minuta procenjeno vreme).</a:t>
            </a:r>
            <a:endParaRPr lang="sr-Latn-RS" b="1" dirty="0" smtClean="0"/>
          </a:p>
          <a:p>
            <a:pPr marL="342900" indent="-342900">
              <a:buAutoNum type="arabicPeriod"/>
            </a:pPr>
            <a:endParaRPr lang="sr-Latn-RS" sz="1000" b="1" dirty="0"/>
          </a:p>
          <a:p>
            <a:pPr marL="342900" indent="-342900">
              <a:buAutoNum type="arabicPeriod"/>
            </a:pPr>
            <a:r>
              <a:rPr lang="sr-Latn-RS" b="1" dirty="0" smtClean="0"/>
              <a:t>NIVO: </a:t>
            </a:r>
            <a:r>
              <a:rPr lang="sr-Latn-RS" dirty="0" smtClean="0"/>
              <a:t> 48 pitanja tehničko-stručnog karaktera: gabariti površina, tipovi i vrste gradnje i objekata, materijali, tipovi i vrste ugrađenih materijala, stanje ispravnosti, specifičnosti instalacionih sistema, tip i količina energenata, godišnje potrošnje, ukupni kapaciteti i instalisana snaga, vrsta osvetljenja... POPUNJAVAJU GA SAMO OBJEKTI OBRAZOVNIH INSTITUCIJA  - ŠKOLE I VRTIĆI (4 sata procenjeno vreme).</a:t>
            </a:r>
          </a:p>
          <a:p>
            <a:pPr marL="342900" indent="-342900">
              <a:buAutoNum type="arabicPeriod"/>
            </a:pPr>
            <a:endParaRPr lang="sr-Latn-RS" dirty="0" smtClean="0"/>
          </a:p>
          <a:p>
            <a:endParaRPr lang="sr-Latn-RS" sz="1000" dirty="0" smtClean="0"/>
          </a:p>
          <a:p>
            <a:endParaRPr lang="sr-Latn-RS" sz="1000" dirty="0"/>
          </a:p>
          <a:p>
            <a:endParaRPr lang="sr-Latn-RS" dirty="0" smtClean="0"/>
          </a:p>
          <a:p>
            <a:r>
              <a:rPr lang="sr-Latn-RS" dirty="0" smtClean="0"/>
              <a:t> 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828800"/>
            <a:ext cx="77724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Prikupljanje podataka – dalja dinamika:</a:t>
            </a:r>
          </a:p>
          <a:p>
            <a:endParaRPr lang="sr-Latn-RS" b="1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sz="1000" dirty="0" smtClean="0"/>
          </a:p>
          <a:p>
            <a:endParaRPr lang="sr-Latn-RS" sz="1000" dirty="0"/>
          </a:p>
          <a:p>
            <a:endParaRPr lang="sr-Latn-RS" dirty="0" smtClean="0"/>
          </a:p>
          <a:p>
            <a:endParaRPr lang="sr-Latn-RS" dirty="0" smtClean="0"/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990599" y="2514600"/>
          <a:ext cx="7543801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1"/>
                <a:gridCol w="640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r>
                        <a:rPr lang="sr-Latn-RS" dirty="0" smtClean="0"/>
                        <a:t>atum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sr-Latn-RS" dirty="0" smtClean="0"/>
                        <a:t>ktivnost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28.09</a:t>
                      </a:r>
                      <a:r>
                        <a:rPr lang="sr-Latn-RS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– 21.10. 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sastanci sa opštinama (pojašnjenja, dostava praznih upitnika, davanje instrukcija, imenovanje opštinskog koordinatora).</a:t>
                      </a:r>
                      <a:endParaRPr 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oktobar-novembar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r>
                        <a:rPr lang="sr-Latn-RS" dirty="0" smtClean="0"/>
                        <a:t>onsultacije</a:t>
                      </a:r>
                      <a:r>
                        <a:rPr lang="sr-Latn-RS" baseline="0" dirty="0" smtClean="0"/>
                        <a:t> i asistencija u procesu popunjavanja upitnika  (elektronska komunikacija opštinskih koordinatora sa energetskim ekspertima).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10.10 - 15.11.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drugi krug sastanaka sa opštinama (energetski eksperti).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do 20.11.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sr-Latn-RS" dirty="0" smtClean="0"/>
                        <a:t>rikupljanje upitnika sa terena (regionalni</a:t>
                      </a:r>
                      <a:r>
                        <a:rPr lang="sr-Latn-RS" baseline="0" dirty="0" smtClean="0"/>
                        <a:t> koordinatori)</a:t>
                      </a:r>
                      <a:r>
                        <a:rPr lang="sr-Latn-R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20-30.11.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sr-Latn-RS" dirty="0" smtClean="0"/>
                        <a:t>rovera logičnosti podataka unetih</a:t>
                      </a:r>
                      <a:r>
                        <a:rPr lang="sr-Latn-RS" baseline="0" dirty="0" smtClean="0"/>
                        <a:t> u upitnike (energetski eksperti).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do 30.11.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sr-Latn-RS" dirty="0" smtClean="0"/>
                        <a:t>lanje upitnika nazad projetnom</a:t>
                      </a:r>
                      <a:r>
                        <a:rPr lang="sr-Latn-RS" baseline="0" dirty="0" smtClean="0"/>
                        <a:t> timu (regionalni koordinatori).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30.11.</a:t>
                      </a:r>
                      <a:r>
                        <a:rPr lang="sr-Latn-R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Finalni izveštaj za donatora</a:t>
                      </a:r>
                      <a:r>
                        <a:rPr lang="sr-Latn-RS" baseline="0" dirty="0" smtClean="0"/>
                        <a:t> (regionalni koordinatori).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828800"/>
            <a:ext cx="77724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b="1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sz="1000" dirty="0" smtClean="0"/>
          </a:p>
          <a:p>
            <a:endParaRPr lang="sr-Latn-RS" sz="1000" dirty="0"/>
          </a:p>
          <a:p>
            <a:endParaRPr lang="sr-Latn-RS" dirty="0" smtClean="0"/>
          </a:p>
          <a:p>
            <a:endParaRPr lang="sr-Latn-RS" dirty="0" smtClean="0"/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14400" y="2047518"/>
            <a:ext cx="7772400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Presek:</a:t>
            </a:r>
          </a:p>
          <a:p>
            <a:endParaRPr lang="sr-Latn-RS" b="1" dirty="0"/>
          </a:p>
          <a:p>
            <a:pPr>
              <a:buFontTx/>
              <a:buChar char="-"/>
            </a:pPr>
            <a:r>
              <a:rPr lang="sr-Latn-RS" dirty="0" smtClean="0"/>
              <a:t> 24 inicijalna sastanka su realizovana</a:t>
            </a:r>
          </a:p>
          <a:p>
            <a:pPr>
              <a:buFontTx/>
              <a:buChar char="-"/>
            </a:pPr>
            <a:r>
              <a:rPr lang="sr-Latn-RS" dirty="0" smtClean="0"/>
              <a:t> 37 popunjenih upitnika je dostavljeno (grad Šabac):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3 javne zgrade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34 škole i vrtići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bez grešaka u popunjavanju</a:t>
            </a:r>
          </a:p>
          <a:p>
            <a:pPr>
              <a:buFontTx/>
              <a:buChar char="-"/>
            </a:pPr>
            <a:r>
              <a:rPr lang="sr-Latn-RS" dirty="0" smtClean="0"/>
              <a:t> 23 pitanja postavljeno do sada (15 opština)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18 na prvom sastanku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3 na drugom sastanku </a:t>
            </a:r>
          </a:p>
          <a:p>
            <a:pPr lvl="1">
              <a:buFont typeface="Courier New" pitchFamily="49" charset="0"/>
              <a:buChar char="o"/>
            </a:pPr>
            <a:r>
              <a:rPr lang="sr-Latn-RS" dirty="0" smtClean="0"/>
              <a:t> 2 elektronskim putem (Arilje)</a:t>
            </a:r>
          </a:p>
          <a:p>
            <a:pPr>
              <a:buFontTx/>
              <a:buChar char="-"/>
            </a:pPr>
            <a:r>
              <a:rPr lang="sr-Latn-RS" dirty="0" smtClean="0"/>
              <a:t> 2 ponovljena sastanka su održana (Šabac, Kosjerić), još 22 se planiraju ...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sz="1000" dirty="0" smtClean="0"/>
          </a:p>
          <a:p>
            <a:endParaRPr lang="sr-Latn-RS" sz="1000" dirty="0"/>
          </a:p>
          <a:p>
            <a:endParaRPr lang="sr-Latn-RS" dirty="0" smtClean="0"/>
          </a:p>
          <a:p>
            <a:endParaRPr lang="sr-Latn-RS" dirty="0" smtClean="0"/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267017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RS" sz="3100" b="1" dirty="0" smtClean="0"/>
              <a:t>Hvala na pažnji</a:t>
            </a:r>
            <a:r>
              <a:rPr lang="en-US" sz="3100" b="1" dirty="0" smtClean="0"/>
              <a:t> </a:t>
            </a: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3100" b="1" dirty="0" smtClean="0"/>
              <a:t/>
            </a:r>
            <a:br>
              <a:rPr lang="sr-Latn-RS" sz="3100" b="1" dirty="0" smtClean="0"/>
            </a:br>
            <a:r>
              <a:rPr lang="sr-Latn-RS" sz="2400" b="1" dirty="0" smtClean="0"/>
              <a:t>Miloš Radojević, </a:t>
            </a:r>
            <a:r>
              <a:rPr lang="sr-Latn-RS" sz="1800" b="1" dirty="0" smtClean="0"/>
              <a:t/>
            </a:r>
            <a:br>
              <a:rPr lang="sr-Latn-RS" sz="1800" b="1" dirty="0" smtClean="0"/>
            </a:br>
            <a:r>
              <a:rPr lang="sr-Latn-RS" sz="1800" b="1" dirty="0" smtClean="0"/>
              <a:t>Regionalni koordinator za Zapadnu Srbiju na GIZ EE projektu</a:t>
            </a:r>
            <a:br>
              <a:rPr lang="sr-Latn-RS" sz="1800" b="1" dirty="0" smtClean="0"/>
            </a:br>
            <a:r>
              <a:rPr lang="sr-Latn-RS" sz="1800" b="1" dirty="0" smtClean="0"/>
              <a:t>RRA Zlatibor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sr-Latn-RS" sz="1800" b="1" dirty="0" smtClean="0"/>
              <a:t/>
            </a:r>
            <a:br>
              <a:rPr lang="sr-Latn-RS" sz="1800" b="1" dirty="0" smtClean="0"/>
            </a:br>
            <a:r>
              <a:rPr lang="sr-Latn-RS" sz="1800" b="1" dirty="0" smtClean="0"/>
              <a:t>031/523-065, 065/523-06-54</a:t>
            </a:r>
            <a:br>
              <a:rPr lang="sr-Latn-RS" sz="1800" b="1" dirty="0" smtClean="0"/>
            </a:br>
            <a:r>
              <a:rPr lang="sr-Latn-RS" sz="1800" b="1" dirty="0" smtClean="0">
                <a:hlinkClick r:id="rId2"/>
              </a:rPr>
              <a:t>milos.radojevic</a:t>
            </a:r>
            <a:r>
              <a:rPr lang="en-US" sz="1800" b="1" dirty="0" smtClean="0">
                <a:hlinkClick r:id="rId2"/>
              </a:rPr>
              <a:t>@</a:t>
            </a:r>
            <a:r>
              <a:rPr lang="en-US" sz="1800" b="1" dirty="0" err="1" smtClean="0">
                <a:hlinkClick r:id="rId2"/>
              </a:rPr>
              <a:t>rrazlatibor.rs</a:t>
            </a:r>
            <a:r>
              <a:rPr lang="en-US" sz="2100" b="1" dirty="0" smtClean="0"/>
              <a:t/>
            </a:r>
            <a:br>
              <a:rPr lang="en-US" sz="2100" b="1" dirty="0" smtClean="0"/>
            </a:br>
            <a:r>
              <a:rPr lang="sr-Latn-RS" sz="2800" b="1" dirty="0" smtClean="0"/>
              <a:t/>
            </a:r>
            <a:br>
              <a:rPr lang="sr-Latn-RS" sz="28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19800"/>
            <a:ext cx="8839200" cy="762000"/>
          </a:xfrm>
        </p:spPr>
        <p:txBody>
          <a:bodyPr>
            <a:normAutofit/>
          </a:bodyPr>
          <a:lstStyle/>
          <a:p>
            <a:r>
              <a:rPr lang="sr-Latn-R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Konferencija “Partnerstvo javnog i civilnog sektora u uspostavljanju sistema energetskog menadžmenta i delotvornom upravljanju energijom u lokalnim zajednicama” </a:t>
            </a:r>
          </a:p>
        </p:txBody>
      </p:sp>
      <p:pic>
        <p:nvPicPr>
          <p:cNvPr id="6" name="Picture 5" descr="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89154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551837"/>
            <a:ext cx="77724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Donator: </a:t>
            </a:r>
            <a:r>
              <a:rPr lang="sr-Latn-RS" dirty="0" smtClean="0"/>
              <a:t>Ministarstvo za privrednu saradnju i razvoj, SR Nemačka (BMZ) i Nemačka tehnološka inicijativa za zaštitu od klimatskih promena (DKTI Initiative)</a:t>
            </a:r>
          </a:p>
          <a:p>
            <a:endParaRPr lang="sr-Latn-RS" sz="1000" dirty="0" smtClean="0"/>
          </a:p>
          <a:p>
            <a:r>
              <a:rPr lang="sr-Latn-RS" b="1" dirty="0" smtClean="0"/>
              <a:t>Partneri: </a:t>
            </a:r>
            <a:r>
              <a:rPr lang="sr-Latn-RS" dirty="0" smtClean="0"/>
              <a:t>Nemačka organizacija za međunarodnu saradnju GIZ </a:t>
            </a:r>
            <a:r>
              <a:rPr lang="de-DE" dirty="0" smtClean="0"/>
              <a:t>(</a:t>
            </a:r>
            <a:r>
              <a:rPr lang="de-DE" dirty="0"/>
              <a:t>Deutsche Gesellschaft für Internationale Zusammenarbeit</a:t>
            </a:r>
            <a:r>
              <a:rPr lang="de-DE" dirty="0" smtClean="0"/>
              <a:t>)</a:t>
            </a:r>
            <a:r>
              <a:rPr lang="sr-Latn-RS" dirty="0" smtClean="0"/>
              <a:t> i Univerzitet u Beogradu</a:t>
            </a:r>
          </a:p>
          <a:p>
            <a:endParaRPr lang="sr-Latn-RS" sz="1000" dirty="0" smtClean="0"/>
          </a:p>
          <a:p>
            <a:r>
              <a:rPr lang="sr-Latn-RS" b="1" dirty="0" smtClean="0"/>
              <a:t>Podrška: </a:t>
            </a:r>
            <a:r>
              <a:rPr lang="sr-Latn-RS" dirty="0" smtClean="0"/>
              <a:t>Ministarstvo rudarstva i energetike i Ministarstvo građevinarstva</a:t>
            </a:r>
            <a:r>
              <a:rPr lang="ru-RU" dirty="0" smtClean="0"/>
              <a:t>, </a:t>
            </a:r>
            <a:r>
              <a:rPr lang="sr-Latn-RS" dirty="0" smtClean="0"/>
              <a:t>saobraćaj</a:t>
            </a:r>
            <a:r>
              <a:rPr lang="ru-RU" dirty="0" smtClean="0"/>
              <a:t>а </a:t>
            </a:r>
            <a:r>
              <a:rPr lang="sr-Latn-RS" dirty="0" smtClean="0"/>
              <a:t>i</a:t>
            </a:r>
            <a:r>
              <a:rPr lang="ru-RU" dirty="0" smtClean="0"/>
              <a:t> </a:t>
            </a:r>
            <a:r>
              <a:rPr lang="sr-Latn-RS" dirty="0" smtClean="0"/>
              <a:t>infrastruktur</a:t>
            </a:r>
            <a:r>
              <a:rPr lang="ru-RU" dirty="0" smtClean="0"/>
              <a:t>е</a:t>
            </a:r>
            <a:r>
              <a:rPr lang="ru-RU" dirty="0"/>
              <a:t> </a:t>
            </a:r>
            <a:r>
              <a:rPr lang="sr-Latn-RS" dirty="0" smtClean="0"/>
              <a:t>Republike Srbije</a:t>
            </a:r>
          </a:p>
          <a:p>
            <a:endParaRPr lang="sr-Latn-RS" sz="1000" b="1" dirty="0" smtClean="0"/>
          </a:p>
          <a:p>
            <a:r>
              <a:rPr lang="sr-Latn-RS" b="1" dirty="0" smtClean="0"/>
              <a:t>Period realizacije: </a:t>
            </a:r>
            <a:r>
              <a:rPr lang="sr-Latn-RS" dirty="0" smtClean="0"/>
              <a:t>2015 – 2018.</a:t>
            </a:r>
          </a:p>
          <a:p>
            <a:endParaRPr lang="sr-Latn-RS" sz="1000" dirty="0"/>
          </a:p>
          <a:p>
            <a:r>
              <a:rPr lang="sr-Latn-RS" b="1" dirty="0" smtClean="0"/>
              <a:t>Teritorija:</a:t>
            </a:r>
            <a:r>
              <a:rPr lang="sr-Latn-RS" dirty="0" smtClean="0"/>
              <a:t> lokalne samouprave Republike Srbije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652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Cilj projekta:</a:t>
            </a:r>
          </a:p>
          <a:p>
            <a:r>
              <a:rPr lang="vi-VN" dirty="0" smtClean="0">
                <a:latin typeface="Calibri" pitchFamily="34" charset="0"/>
              </a:rPr>
              <a:t>Unapređenje </a:t>
            </a:r>
            <a:r>
              <a:rPr lang="vi-VN" dirty="0">
                <a:latin typeface="Calibri" pitchFamily="34" charset="0"/>
              </a:rPr>
              <a:t>preduslova za smanjenje emisije gasova staklene bašte uz povećanu energetsku efikasnost u javnim </a:t>
            </a:r>
            <a:r>
              <a:rPr lang="vi-VN" dirty="0" smtClean="0">
                <a:latin typeface="Calibri" pitchFamily="34" charset="0"/>
              </a:rPr>
              <a:t>zgradama</a:t>
            </a:r>
            <a:r>
              <a:rPr lang="sr-Latn-RS" dirty="0" smtClean="0">
                <a:latin typeface="Calibri" pitchFamily="34" charset="0"/>
              </a:rPr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pl-PL" b="1" dirty="0" smtClean="0"/>
              <a:t>Oblasti rada </a:t>
            </a:r>
            <a:r>
              <a:rPr lang="pl-PL" b="1" dirty="0"/>
              <a:t>u okviru </a:t>
            </a:r>
            <a:r>
              <a:rPr lang="pl-PL" b="1" dirty="0" smtClean="0"/>
              <a:t>projekta:</a:t>
            </a:r>
            <a:endParaRPr lang="pl-PL" b="1" dirty="0"/>
          </a:p>
          <a:p>
            <a:r>
              <a:rPr lang="en-US" dirty="0" smtClean="0"/>
              <a:t>1.</a:t>
            </a:r>
            <a:r>
              <a:rPr lang="sr-Latn-RS" dirty="0" smtClean="0"/>
              <a:t> </a:t>
            </a:r>
            <a:r>
              <a:rPr lang="en-US" dirty="0" err="1" smtClean="0"/>
              <a:t>Zakonodavni</a:t>
            </a:r>
            <a:r>
              <a:rPr lang="sr-Latn-RS" dirty="0" smtClean="0"/>
              <a:t> </a:t>
            </a:r>
            <a:r>
              <a:rPr lang="en-US" dirty="0" err="1" smtClean="0"/>
              <a:t>okvir</a:t>
            </a:r>
            <a:endParaRPr lang="en-US" dirty="0"/>
          </a:p>
          <a:p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sr-Latn-RS" dirty="0" smtClean="0"/>
              <a:t> </a:t>
            </a:r>
            <a:r>
              <a:rPr lang="en-US" dirty="0" err="1" smtClean="0"/>
              <a:t>Platforma</a:t>
            </a:r>
            <a:r>
              <a:rPr lang="sr-Latn-RS" dirty="0" smtClean="0"/>
              <a:t> </a:t>
            </a:r>
            <a:r>
              <a:rPr lang="en-US" dirty="0" err="1" smtClean="0"/>
              <a:t>za</a:t>
            </a:r>
            <a:r>
              <a:rPr lang="sr-Latn-RS" dirty="0" smtClean="0"/>
              <a:t> </a:t>
            </a:r>
            <a:r>
              <a:rPr lang="en-US" dirty="0" err="1" smtClean="0"/>
              <a:t>konsultacije</a:t>
            </a:r>
            <a:r>
              <a:rPr lang="sr-Latn-RS" dirty="0" smtClean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informacije</a:t>
            </a:r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.</a:t>
            </a:r>
            <a:r>
              <a:rPr lang="sr-Latn-RS" dirty="0" smtClean="0"/>
              <a:t> </a:t>
            </a:r>
            <a:r>
              <a:rPr lang="en-US" dirty="0" err="1" smtClean="0"/>
              <a:t>Razvoj</a:t>
            </a:r>
            <a:r>
              <a:rPr lang="sr-Latn-RS" dirty="0" smtClean="0"/>
              <a:t> </a:t>
            </a:r>
            <a:r>
              <a:rPr lang="en-US" dirty="0" err="1" smtClean="0"/>
              <a:t>novih</a:t>
            </a:r>
            <a:r>
              <a:rPr lang="sr-Latn-RS" dirty="0" smtClean="0"/>
              <a:t> </a:t>
            </a:r>
            <a:r>
              <a:rPr lang="en-US" dirty="0" err="1" smtClean="0"/>
              <a:t>modula</a:t>
            </a:r>
            <a:r>
              <a:rPr lang="sr-Latn-RS" dirty="0" smtClean="0"/>
              <a:t> </a:t>
            </a:r>
            <a:r>
              <a:rPr lang="en-US" dirty="0" err="1" smtClean="0"/>
              <a:t>za</a:t>
            </a:r>
            <a:r>
              <a:rPr lang="sr-Latn-RS" dirty="0" smtClean="0"/>
              <a:t> </a:t>
            </a:r>
            <a:r>
              <a:rPr lang="en-US" dirty="0" err="1" smtClean="0"/>
              <a:t>obuke</a:t>
            </a:r>
            <a:endParaRPr lang="en-US" dirty="0"/>
          </a:p>
          <a:p>
            <a:r>
              <a:rPr lang="en-US" dirty="0"/>
              <a:t>4</a:t>
            </a:r>
            <a:r>
              <a:rPr lang="en-US" dirty="0" smtClean="0"/>
              <a:t>.</a:t>
            </a:r>
            <a:r>
              <a:rPr lang="sr-Latn-RS" dirty="0" smtClean="0"/>
              <a:t> </a:t>
            </a:r>
            <a:r>
              <a:rPr lang="en-US" dirty="0" err="1" smtClean="0"/>
              <a:t>Instrumenti</a:t>
            </a:r>
            <a:r>
              <a:rPr lang="sr-Latn-RS" dirty="0" smtClean="0"/>
              <a:t> </a:t>
            </a:r>
            <a:r>
              <a:rPr lang="en-US" dirty="0" err="1" smtClean="0"/>
              <a:t>za</a:t>
            </a:r>
            <a:r>
              <a:rPr lang="sr-Latn-RS" dirty="0" smtClean="0"/>
              <a:t> </a:t>
            </a:r>
            <a:r>
              <a:rPr lang="en-US" dirty="0" err="1" smtClean="0"/>
              <a:t>procenu</a:t>
            </a:r>
            <a:r>
              <a:rPr lang="sr-Latn-RS" dirty="0" smtClean="0"/>
              <a:t> </a:t>
            </a:r>
            <a:r>
              <a:rPr lang="en-US" dirty="0" err="1" smtClean="0"/>
              <a:t>troškova</a:t>
            </a:r>
            <a:r>
              <a:rPr lang="sr-Latn-RS" dirty="0" smtClean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potencijala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14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14600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2133600"/>
            <a:ext cx="77724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Šta?</a:t>
            </a:r>
          </a:p>
          <a:p>
            <a:pPr>
              <a:buFontTx/>
              <a:buChar char="-"/>
            </a:pPr>
            <a:r>
              <a:rPr lang="sr-Latn-RS" dirty="0" smtClean="0"/>
              <a:t> Baza podataka javnih zgrada u Srbiji</a:t>
            </a:r>
          </a:p>
          <a:p>
            <a:pPr>
              <a:buFontTx/>
              <a:buChar char="-"/>
            </a:pPr>
            <a:r>
              <a:rPr lang="sr-Latn-RS" dirty="0" smtClean="0"/>
              <a:t> Nacionalna tipologija škola i vrtića u Srbiji</a:t>
            </a:r>
          </a:p>
          <a:p>
            <a:pPr>
              <a:buFontTx/>
              <a:buChar char="-"/>
            </a:pPr>
            <a:r>
              <a:rPr lang="sr-Latn-RS" dirty="0" smtClean="0"/>
              <a:t> </a:t>
            </a:r>
            <a:r>
              <a:rPr lang="en-US" dirty="0" err="1" smtClean="0"/>
              <a:t>Instrumenti</a:t>
            </a:r>
            <a:r>
              <a:rPr lang="sr-Latn-RS" dirty="0" smtClean="0"/>
              <a:t> </a:t>
            </a:r>
            <a:r>
              <a:rPr lang="en-US" dirty="0" err="1" smtClean="0"/>
              <a:t>za</a:t>
            </a:r>
            <a:r>
              <a:rPr lang="sr-Latn-RS" dirty="0" smtClean="0"/>
              <a:t> </a:t>
            </a:r>
            <a:r>
              <a:rPr lang="en-US" dirty="0" err="1" smtClean="0"/>
              <a:t>procenu</a:t>
            </a:r>
            <a:r>
              <a:rPr lang="sr-Latn-RS" dirty="0" smtClean="0"/>
              <a:t> </a:t>
            </a:r>
            <a:r>
              <a:rPr lang="en-US" dirty="0" err="1" smtClean="0"/>
              <a:t>troškova</a:t>
            </a:r>
            <a:r>
              <a:rPr lang="sr-Latn-RS" dirty="0" smtClean="0"/>
              <a:t> energije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potencijala</a:t>
            </a:r>
            <a:r>
              <a:rPr lang="sr-Latn-RS" dirty="0" smtClean="0"/>
              <a:t> uštede</a:t>
            </a:r>
          </a:p>
          <a:p>
            <a:pPr>
              <a:buFontTx/>
              <a:buChar char="-"/>
            </a:pPr>
            <a:endParaRPr lang="sr-Latn-RS" sz="1000" dirty="0" smtClean="0"/>
          </a:p>
          <a:p>
            <a:r>
              <a:rPr lang="sr-Latn-RS" b="1" dirty="0" smtClean="0"/>
              <a:t>Kako?</a:t>
            </a:r>
          </a:p>
          <a:p>
            <a:pPr>
              <a:buFontTx/>
              <a:buChar char="-"/>
            </a:pPr>
            <a:r>
              <a:rPr lang="sr-Latn-RS" dirty="0" smtClean="0"/>
              <a:t> Terensko prikupljanje podataka od JLS (upitnik)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6 Regiona (Zapadna, Jugozapadna, Centralna i Južna Srbija, Beograd, Vojvodina)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Analiza dobijenih podataka, njihova obrada i izrada baza (UB)</a:t>
            </a:r>
          </a:p>
          <a:p>
            <a:endParaRPr lang="sr-Latn-RS" sz="1000" dirty="0"/>
          </a:p>
          <a:p>
            <a:r>
              <a:rPr lang="sr-Latn-RS" b="1" dirty="0" smtClean="0"/>
              <a:t>Ko?</a:t>
            </a:r>
          </a:p>
          <a:p>
            <a:pPr>
              <a:buFontTx/>
              <a:buChar char="-"/>
            </a:pPr>
            <a:r>
              <a:rPr lang="sr-Latn-RS" dirty="0" smtClean="0"/>
              <a:t> Projektni tim (GIZ, UB)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Regionalni koordinatori (RRA Kg, RRA Kv, RRA Ns, RRA Ue, UN, UB)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Energetski eksperti (EE centri u Kg,Kv,Ni,Ns,Bg i 2 eksperta za Zapadnu Srbiju)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2133600"/>
            <a:ext cx="777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sr-Latn-RS" b="1" dirty="0" smtClean="0"/>
              <a:t>Zapadna Srbija:</a:t>
            </a:r>
          </a:p>
          <a:p>
            <a:pPr>
              <a:buFontTx/>
              <a:buChar char="-"/>
            </a:pPr>
            <a:r>
              <a:rPr lang="sr-Latn-RS" dirty="0" smtClean="0"/>
              <a:t> Mačvanski Upravni okrug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Kolubarski Upravni okrug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Zlatiborski Upravni okrug</a:t>
            </a:r>
          </a:p>
          <a:p>
            <a:pPr>
              <a:buFontTx/>
              <a:buChar char="-"/>
            </a:pPr>
            <a:endParaRPr lang="sr-Latn-RS" dirty="0"/>
          </a:p>
          <a:p>
            <a:r>
              <a:rPr lang="sr-Latn-RS" b="1" dirty="0" smtClean="0"/>
              <a:t>Tim za koordinaciju i tehničku podršku:</a:t>
            </a:r>
          </a:p>
          <a:p>
            <a:endParaRPr lang="sr-Latn-RS" dirty="0" smtClean="0"/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066800" y="4495800"/>
          <a:ext cx="60960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422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Regionalni koordinatori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Energetski eksperti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Petar Vukotić, RRA</a:t>
                      </a:r>
                      <a:r>
                        <a:rPr lang="sr-Latn-RS" baseline="0" dirty="0" smtClean="0"/>
                        <a:t> Zlatibor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Slobodan Jerotić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Miloš Radojević, RRA Zlatibor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Žarko Djokić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2133600"/>
            <a:ext cx="7772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Zapadna Srbija:</a:t>
            </a:r>
          </a:p>
          <a:p>
            <a:pPr>
              <a:buFontTx/>
              <a:buChar char="-"/>
            </a:pPr>
            <a:r>
              <a:rPr lang="sr-Latn-RS" dirty="0" smtClean="0"/>
              <a:t> </a:t>
            </a:r>
            <a:r>
              <a:rPr lang="sr-Latn-RS" u="sng" dirty="0" smtClean="0"/>
              <a:t>Mačvanski okrug</a:t>
            </a:r>
            <a:r>
              <a:rPr lang="sr-Latn-RS" dirty="0" smtClean="0"/>
              <a:t>: Šabac, Loznica, Bogatić, </a:t>
            </a:r>
          </a:p>
          <a:p>
            <a:r>
              <a:rPr lang="sr-Latn-RS" dirty="0" smtClean="0"/>
              <a:t>Vladimirci, Koceljeva, Mali Zvornik,</a:t>
            </a:r>
          </a:p>
          <a:p>
            <a:r>
              <a:rPr lang="sr-Latn-RS" dirty="0" smtClean="0"/>
              <a:t>Krupanj, Ljubovija.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u="sng" dirty="0" smtClean="0"/>
              <a:t>Kolubarski okrug</a:t>
            </a:r>
            <a:r>
              <a:rPr lang="sr-Latn-RS" dirty="0" smtClean="0"/>
              <a:t>: Valjevo, Ub, Lajkovac, </a:t>
            </a:r>
          </a:p>
          <a:p>
            <a:r>
              <a:rPr lang="sr-Latn-RS" dirty="0" smtClean="0"/>
              <a:t>Mionica, Ljig, Osečina.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u="sng" dirty="0" smtClean="0"/>
              <a:t>Zlatiborski okrug</a:t>
            </a:r>
            <a:r>
              <a:rPr lang="sr-Latn-RS" dirty="0" smtClean="0"/>
              <a:t>: Užice, Arilje, Bajina Bašta, </a:t>
            </a:r>
          </a:p>
          <a:p>
            <a:r>
              <a:rPr lang="sr-Latn-RS" dirty="0" smtClean="0"/>
              <a:t>Kosjerić, Nova Varoš,Požega, Priboj, Prijepolje, </a:t>
            </a:r>
          </a:p>
          <a:p>
            <a:r>
              <a:rPr lang="sr-Latn-RS" dirty="0" smtClean="0"/>
              <a:t>Sjenica, Čajetina.</a:t>
            </a:r>
          </a:p>
          <a:p>
            <a:pPr>
              <a:buFontTx/>
              <a:buChar char="-"/>
            </a:pPr>
            <a:endParaRPr lang="sr-Latn-RS" dirty="0"/>
          </a:p>
          <a:p>
            <a:r>
              <a:rPr lang="sr-Latn-RS" b="1" dirty="0" smtClean="0"/>
              <a:t>Teritorija:</a:t>
            </a:r>
          </a:p>
          <a:p>
            <a:r>
              <a:rPr lang="sr-Latn-RS" dirty="0" smtClean="0"/>
              <a:t>4 grada</a:t>
            </a:r>
          </a:p>
          <a:p>
            <a:r>
              <a:rPr lang="sr-Latn-RS" dirty="0" smtClean="0"/>
              <a:t>20 opština</a:t>
            </a:r>
          </a:p>
          <a:p>
            <a:r>
              <a:rPr lang="sr-Latn-RS" dirty="0" smtClean="0"/>
              <a:t> 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00881" y="1981200"/>
            <a:ext cx="2985919" cy="440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915716"/>
            <a:ext cx="77724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Šta smo uradili do sada?</a:t>
            </a:r>
          </a:p>
          <a:p>
            <a:endParaRPr lang="sr-Latn-RS" sz="1000" b="1" dirty="0" smtClean="0"/>
          </a:p>
          <a:p>
            <a:pPr>
              <a:buFontTx/>
              <a:buChar char="-"/>
            </a:pPr>
            <a:r>
              <a:rPr lang="sr-Latn-RS" dirty="0" smtClean="0"/>
              <a:t> Konferencija u Hotelu Metropol, Beograd, 29.09.2016: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13 opština Zapadne Srbije prisutno</a:t>
            </a:r>
          </a:p>
          <a:p>
            <a:pPr lvl="1">
              <a:buFontTx/>
              <a:buChar char="-"/>
            </a:pPr>
            <a:r>
              <a:rPr lang="sr-Latn-RS" dirty="0" smtClean="0"/>
              <a:t> 19 predstavnika opština Zapadne Srbije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1 predsednik opštine, 3 zamenika gradonačelnika/predsednika, 1 načelnik OU, 1 član GV, 3 energetska menadžera, više zaposlenih u organima uprave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odziv iz: Zlatiborskog: 40%, Mačvanskog: 62,5%, Kolubarskog: 67% </a:t>
            </a:r>
          </a:p>
          <a:p>
            <a:pPr lvl="1">
              <a:buFontTx/>
              <a:buChar char="-"/>
            </a:pPr>
            <a:endParaRPr lang="sr-Latn-RS" sz="1000" dirty="0" smtClean="0"/>
          </a:p>
          <a:p>
            <a:pPr>
              <a:buFontTx/>
              <a:buChar char="-"/>
            </a:pPr>
            <a:r>
              <a:rPr lang="sr-Latn-RS" dirty="0" smtClean="0"/>
              <a:t> Prvi krug sastanaka po opštinama: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28.09 – 21.10.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24 sastanka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6.010 km/136h 20 min. vožnje/24 h sastanaka</a:t>
            </a:r>
          </a:p>
          <a:p>
            <a:pPr lvl="1"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81 prisutan</a:t>
            </a:r>
          </a:p>
          <a:p>
            <a:pPr lvl="1"/>
            <a:endParaRPr lang="sr-Latn-RS" sz="1000" dirty="0"/>
          </a:p>
          <a:p>
            <a:pPr>
              <a:buFontTx/>
              <a:buChar char="-"/>
            </a:pPr>
            <a:r>
              <a:rPr lang="sr-Latn-RS" dirty="0" smtClean="0"/>
              <a:t> Drugi krug sastanaka po opštinama:</a:t>
            </a:r>
          </a:p>
          <a:p>
            <a:pPr lvl="1">
              <a:buFontTx/>
              <a:buChar char="-"/>
            </a:pPr>
            <a:r>
              <a:rPr lang="sr-Latn-RS" dirty="0" smtClean="0"/>
              <a:t> počeo 10.10.</a:t>
            </a:r>
          </a:p>
          <a:p>
            <a:pPr lvl="1">
              <a:buFontTx/>
              <a:buChar char="-"/>
            </a:pPr>
            <a:r>
              <a:rPr lang="sr-Latn-RS" dirty="0" smtClean="0"/>
              <a:t> 2 sastanka /do sada/</a:t>
            </a:r>
          </a:p>
          <a:p>
            <a:r>
              <a:rPr lang="sr-Latn-RS" dirty="0" smtClean="0"/>
              <a:t> 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981200"/>
            <a:ext cx="77724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/>
              <a:t>Struktura prisutnih na prvim sastancima:</a:t>
            </a:r>
          </a:p>
          <a:p>
            <a:endParaRPr lang="sr-Latn-RS" sz="1000" dirty="0"/>
          </a:p>
          <a:p>
            <a:endParaRPr lang="sr-Latn-RS" dirty="0" smtClean="0"/>
          </a:p>
          <a:p>
            <a:r>
              <a:rPr lang="sr-Latn-RS" dirty="0" smtClean="0"/>
              <a:t> 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" name="Chart 15"/>
          <p:cNvGraphicFramePr/>
          <p:nvPr/>
        </p:nvGraphicFramePr>
        <p:xfrm>
          <a:off x="762000" y="2514600"/>
          <a:ext cx="7924801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RRA (40x40) 300d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27556" y="47403"/>
            <a:ext cx="711644" cy="714597"/>
          </a:xfrm>
        </p:spPr>
      </p:pic>
      <p:pic>
        <p:nvPicPr>
          <p:cNvPr id="4" name="Picture 3" descr="SARADNJA GIZ - Horizontal SRPSKI 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2285999" cy="9716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62914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8097" y="0"/>
            <a:ext cx="84410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Резултат слика за mašinski fakultet beograd gr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771072" cy="762000"/>
          </a:xfrm>
          <a:prstGeom prst="rect">
            <a:avLst/>
          </a:prstGeom>
          <a:noFill/>
        </p:spPr>
      </p:pic>
      <p:pic>
        <p:nvPicPr>
          <p:cNvPr id="1033" name="Picture 9" descr="Резултат слика за elektrotehnički fakultet beograd gr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1"/>
            <a:ext cx="1051033" cy="761999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5367" name="Picture 7" descr="Резултат слика за ministarstvo rudarstva i energetik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0"/>
            <a:ext cx="1866900" cy="840106"/>
          </a:xfrm>
          <a:prstGeom prst="rect">
            <a:avLst/>
          </a:prstGeom>
          <a:noFill/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r-Latn-RS" sz="2500" dirty="0" smtClean="0"/>
              <a:t>Projekat “Energetska efikasnost u javnim zgradama u Srbiji”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2551837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1981200"/>
            <a:ext cx="77724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/>
              <a:t>U</a:t>
            </a:r>
            <a:r>
              <a:rPr lang="sr-Latn-RS" b="1" dirty="0" smtClean="0"/>
              <a:t>tisak nakon prvih sastanaka:</a:t>
            </a:r>
          </a:p>
          <a:p>
            <a:endParaRPr lang="sr-Latn-RS" sz="1000" dirty="0"/>
          </a:p>
          <a:p>
            <a:endParaRPr lang="sr-Latn-RS" dirty="0" smtClean="0"/>
          </a:p>
          <a:p>
            <a:r>
              <a:rPr lang="sr-Latn-RS" dirty="0" smtClean="0"/>
              <a:t>- svi u velikoj meri razumeju temu i njenu važnost za budući razvoj zajednica.</a:t>
            </a:r>
          </a:p>
          <a:p>
            <a:pPr>
              <a:buFontTx/>
              <a:buChar char="-"/>
            </a:pPr>
            <a:r>
              <a:rPr lang="sr-Latn-RS" dirty="0" smtClean="0"/>
              <a:t> svi su manje/više realizovali neke od ee projekata (uglavnom u školskim objektima), ali i u sferi javne rasvete, dok pojedine LS rade i na uvođenju biomase u sisteme daljinskog grejanja.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uglavnom su ograničenih kapaciteta kada je reč o ovoj problematici (finansijskih pogotovo, ali izvesno i kadrovskih).</a:t>
            </a:r>
          </a:p>
          <a:p>
            <a:pPr>
              <a:buFontTx/>
              <a:buChar char="-"/>
            </a:pPr>
            <a:r>
              <a:rPr lang="sr-Latn-RS" dirty="0" smtClean="0"/>
              <a:t> svi očekuju pomoć države u sistemskom poboljšanju energetske efikasnosti na svojoj teritoriji, a nadaju se i donatorskoj podršci.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samo jedna JLS ima imenovanog energetskog menadžera, dok nekolicina planira da to uradi u skorije vreme (dodatne 4 opštine).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 dosta opština smatra da je rok za popunjavanje upitnika kratak i da ga treba produžiti.</a:t>
            </a:r>
          </a:p>
          <a:p>
            <a:pPr>
              <a:buFontTx/>
              <a:buChar char="-"/>
            </a:pPr>
            <a:r>
              <a:rPr lang="sr-Latn-RS" dirty="0"/>
              <a:t> </a:t>
            </a:r>
            <a:r>
              <a:rPr lang="sr-Latn-RS" dirty="0" smtClean="0"/>
              <a:t>upitnik je svima razumljiv i reklo bi se da nema većih dilema.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endParaRPr lang="sr-Latn-RS" dirty="0" smtClean="0"/>
          </a:p>
          <a:p>
            <a:endParaRPr lang="sr-Latn-RS" b="1" dirty="0" smtClean="0"/>
          </a:p>
          <a:p>
            <a:r>
              <a:rPr lang="sr-Latn-RS" dirty="0" smtClean="0"/>
              <a:t> </a:t>
            </a:r>
            <a:endParaRPr lang="sr-Latn-RS" sz="1000" dirty="0"/>
          </a:p>
          <a:p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1131</Words>
  <Application>Microsoft Office PowerPoint</Application>
  <PresentationFormat>On-screen Show (4:3)</PresentationFormat>
  <Paragraphs>276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  Energetska efikasnost javnih zgrada u Mačvanskom, Kolubarskom i Zlatiborskom okrugu    Miloš Radojević,  Regionalna razvojna agencija “Zlatibor”  Užice, 31.10.2016.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Hvala na pažnji    Miloš Radojević,  Regionalni koordinator za Zapadnu Srbiju na GIZ EE projektu RRA Zlatibor  031/523-065, 065/523-06-54 milos.radojevic@rrazlatibor.rs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Energetska efikasnost javnih zgrada u Mačvanskom, Kolubarskom i Zlatiborskom okrugu    Miloš Radojević,  Regionalna razvojna agencija “Zlatibor”  Užice, 31.10.2016.</dc:title>
  <dc:creator>milos.radojevic</dc:creator>
  <cp:lastModifiedBy>Stevan Petrovic</cp:lastModifiedBy>
  <cp:revision>27</cp:revision>
  <dcterms:created xsi:type="dcterms:W3CDTF">2016-10-30T09:28:39Z</dcterms:created>
  <dcterms:modified xsi:type="dcterms:W3CDTF">2016-11-03T09:21:10Z</dcterms:modified>
</cp:coreProperties>
</file>