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4" r:id="rId3"/>
    <p:sldId id="285" r:id="rId4"/>
    <p:sldId id="291" r:id="rId5"/>
    <p:sldId id="313" r:id="rId6"/>
    <p:sldId id="314" r:id="rId7"/>
    <p:sldId id="297" r:id="rId8"/>
    <p:sldId id="298" r:id="rId9"/>
    <p:sldId id="300" r:id="rId10"/>
    <p:sldId id="302" r:id="rId11"/>
    <p:sldId id="303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7" r:id="rId20"/>
    <p:sldId id="316" r:id="rId21"/>
    <p:sldId id="318" r:id="rId22"/>
    <p:sldId id="274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98" autoAdjust="0"/>
  </p:normalViewPr>
  <p:slideViewPr>
    <p:cSldViewPr>
      <p:cViewPr varScale="1">
        <p:scale>
          <a:sx n="63" d="100"/>
          <a:sy n="6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F614E-FE8C-42F3-B836-C1680BA8FD20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12ECC-C023-4363-9C79-52FF5AA1C16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33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Interesi lokalnih vlasti </a:t>
            </a:r>
            <a:r>
              <a:rPr lang="hr-HR" dirty="0" err="1" smtClean="0"/>
              <a:t>suprotivo</a:t>
            </a:r>
            <a:r>
              <a:rPr lang="hr-HR" baseline="0" dirty="0" smtClean="0"/>
              <a:t> interesima lokalnih poduzetnika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2ECC-C023-4363-9C79-52FF5AA1C16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14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Ili ipak na kraju postoje zajednički interesi?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2ECC-C023-4363-9C79-52FF5AA1C16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87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2ECC-C023-4363-9C79-52FF5AA1C167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71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400B-FA5D-435E-9194-28CEC2C4AA07}" type="datetimeFigureOut">
              <a:rPr lang="hr-HR" smtClean="0"/>
              <a:pPr/>
              <a:t>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E545-EFA8-4F9E-A2B4-FD1DCA39D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8pmL5RvA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z.coo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o\Desktop\web\VivoSomnia\ZEZ\Memo, logo\Final-provjera\ZEZlog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5719736" cy="3500437"/>
          </a:xfrm>
          <a:prstGeom prst="rect">
            <a:avLst/>
          </a:prstGeom>
          <a:noFill/>
        </p:spPr>
      </p:pic>
      <p:sp>
        <p:nvSpPr>
          <p:cNvPr id="3" name="Naslov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Energetski održiva rješenja u lokalnoj zajednici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Podnaslov 2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5780166" cy="504056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Zoran Kordić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Calibri" pitchFamily="34" charset="0"/>
              </a:rPr>
              <a:t>Zašto osnovati energetsku zadrugu?</a:t>
            </a:r>
          </a:p>
          <a:p>
            <a:r>
              <a:rPr lang="vi-VN" sz="2000" dirty="0" smtClean="0">
                <a:latin typeface="Calibri" pitchFamily="34" charset="0"/>
              </a:rPr>
              <a:t>Zajednički pristup izvorima financiranja</a:t>
            </a:r>
          </a:p>
          <a:p>
            <a:r>
              <a:rPr lang="vi-VN" sz="2000" dirty="0" smtClean="0">
                <a:latin typeface="Calibri" pitchFamily="34" charset="0"/>
              </a:rPr>
              <a:t>Zajednički pristup dobavljačima opreme i usluga</a:t>
            </a:r>
          </a:p>
          <a:p>
            <a:r>
              <a:rPr lang="vi-VN" sz="2000" dirty="0" smtClean="0">
                <a:latin typeface="Calibri" pitchFamily="34" charset="0"/>
              </a:rPr>
              <a:t>Pomirenje interesa JLS*, poduzetnika i građana</a:t>
            </a:r>
          </a:p>
          <a:p>
            <a:r>
              <a:rPr lang="vi-VN" sz="2000" dirty="0" smtClean="0">
                <a:latin typeface="Calibri" pitchFamily="34" charset="0"/>
              </a:rPr>
              <a:t>Zajednički nastup prema vanjskom investitoru</a:t>
            </a:r>
          </a:p>
          <a:p>
            <a:r>
              <a:rPr lang="vi-VN" sz="2000" dirty="0" smtClean="0">
                <a:latin typeface="Calibri" pitchFamily="34" charset="0"/>
              </a:rPr>
              <a:t>Korištenje lokalno dostupnih obnovljivih izvora</a:t>
            </a:r>
          </a:p>
          <a:p>
            <a:r>
              <a:rPr lang="vi-VN" sz="2000" dirty="0" smtClean="0">
                <a:latin typeface="Calibri" pitchFamily="34" charset="0"/>
              </a:rPr>
              <a:t>Obrana interesa lokalne zajednice</a:t>
            </a:r>
          </a:p>
          <a:p>
            <a:endParaRPr lang="hr-HR" sz="2000" dirty="0">
              <a:latin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Energetske zadruge kao pitanje vlasništva obnovljivih izvora energije i lokalnog zapošljavanja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7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4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/>
              <a:t>Primjeri energetskih zadruga u Hrvatskoj:</a:t>
            </a:r>
          </a:p>
          <a:p>
            <a:pPr marL="0" indent="0">
              <a:buNone/>
            </a:pPr>
            <a:r>
              <a:rPr lang="hr-HR" sz="1800" b="1" dirty="0" smtClean="0"/>
              <a:t>EZ otok Krk </a:t>
            </a:r>
            <a:r>
              <a:rPr lang="hr-HR" sz="1800" dirty="0" smtClean="0"/>
              <a:t>– cijeli otok Krk energetski neovisan </a:t>
            </a:r>
          </a:p>
          <a:p>
            <a:pPr marL="0" indent="0">
              <a:buNone/>
            </a:pPr>
            <a:r>
              <a:rPr lang="hr-HR" sz="1800" b="1" dirty="0" smtClean="0"/>
              <a:t>EZ Kaštela </a:t>
            </a:r>
            <a:r>
              <a:rPr lang="hr-HR" sz="1800" dirty="0" smtClean="0"/>
              <a:t>- sunčana elektrana po principu neto mjerenja</a:t>
            </a:r>
          </a:p>
          <a:p>
            <a:pPr marL="0" indent="0">
              <a:buNone/>
            </a:pPr>
            <a:r>
              <a:rPr lang="hr-HR" sz="1800" b="1" dirty="0" smtClean="0"/>
              <a:t>EZ Kapela </a:t>
            </a:r>
            <a:r>
              <a:rPr lang="hr-HR" sz="1800" dirty="0" smtClean="0"/>
              <a:t>– proizvodnja biomase</a:t>
            </a:r>
          </a:p>
          <a:p>
            <a:pPr marL="0" indent="0">
              <a:buNone/>
            </a:pPr>
            <a:r>
              <a:rPr lang="hr-HR" sz="1800" b="1" dirty="0" smtClean="0"/>
              <a:t>Pleternica</a:t>
            </a:r>
            <a:r>
              <a:rPr lang="hr-HR" sz="1800" dirty="0" smtClean="0"/>
              <a:t> – grad u vlasništvu male hidroelektrane</a:t>
            </a:r>
          </a:p>
          <a:p>
            <a:pPr marL="0" indent="0">
              <a:buNone/>
            </a:pPr>
            <a:r>
              <a:rPr lang="hr-HR" sz="1800" b="1" dirty="0" smtClean="0"/>
              <a:t>Zelena energetska zadruga </a:t>
            </a:r>
            <a:r>
              <a:rPr lang="hr-HR" sz="1800" dirty="0" smtClean="0"/>
              <a:t>– solarna energija u kampovima, turizmu, poljoprivredi; opskrba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Energetske zadruge kao pitanje vlasništva obnovljivih izvora energije i lokalnog zapošljavanja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9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  <p:pic>
        <p:nvPicPr>
          <p:cNvPr id="6" name="Picture 3" descr="C:\Users\robert.pasicko\Desktop\zadruga\Inovation fund\crowdfunding kampanja u skoli\grafovi, slike\Header with 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02036"/>
            <a:ext cx="6715140" cy="24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/>
              <a:t>S</a:t>
            </a:r>
            <a:r>
              <a:rPr lang="hr-HR" sz="2400" dirty="0" smtClean="0"/>
              <a:t>tudije slučaja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bg1">
                    <a:lumMod val="75000"/>
                  </a:schemeClr>
                </a:solidFill>
              </a:rPr>
              <a:t>Energetske zadruge kao pitanje vlasništva obnovljivih izvora energije i lokalnog zapošljavanja</a:t>
            </a:r>
          </a:p>
          <a:p>
            <a:r>
              <a:rPr lang="hr-HR" sz="2000" dirty="0" smtClean="0"/>
              <a:t>Energetski savjetnici za energetski siromašna kućanstva</a:t>
            </a:r>
          </a:p>
          <a:p>
            <a:endParaRPr lang="hr-HR" sz="2000" dirty="0"/>
          </a:p>
        </p:txBody>
      </p:sp>
      <p:pic>
        <p:nvPicPr>
          <p:cNvPr id="4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6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Energetski savjetnici za energetski siromašna kućanstva</a:t>
            </a:r>
            <a:endParaRPr lang="hr-HR" sz="2400" dirty="0"/>
          </a:p>
        </p:txBody>
      </p:sp>
      <p:pic>
        <p:nvPicPr>
          <p:cNvPr id="21505" name="Picture 1" descr="C:\Users\zoran.kordic\Documents\UNDP\ENERGETSKI SAVJETNICI\PILOT PROJEKTI\POŽEGA\Pilot posjeta\Photo from energy visi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4608512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6309320"/>
            <a:ext cx="46085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hlinkClick r:id="rId3"/>
              </a:rPr>
              <a:t>VIDEO</a:t>
            </a:r>
            <a:endParaRPr lang="hr-HR" sz="2000" b="1" dirty="0"/>
          </a:p>
        </p:txBody>
      </p:sp>
      <p:pic>
        <p:nvPicPr>
          <p:cNvPr id="7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hr-HR" sz="2000" dirty="0"/>
              <a:t>Projekt je prvi put pokrenut u Frankfurtu na inicijativu njemačkog Caritasa </a:t>
            </a:r>
            <a:r>
              <a:rPr lang="hr-HR" sz="2000" dirty="0" smtClean="0"/>
              <a:t>– danas u preko 140 gradova i općina u Njemačkoj</a:t>
            </a:r>
          </a:p>
          <a:p>
            <a:r>
              <a:rPr lang="hr-HR" sz="2000" dirty="0" smtClean="0"/>
              <a:t>u </a:t>
            </a:r>
            <a:r>
              <a:rPr lang="hr-HR" sz="2000" dirty="0"/>
              <a:t>sklopu europskog projekta ACHIEVE inicijativa je testirana i u drugim državama </a:t>
            </a:r>
            <a:endParaRPr lang="hr-HR" sz="2000" dirty="0" smtClean="0"/>
          </a:p>
          <a:p>
            <a:r>
              <a:rPr lang="hr-HR" sz="2000" dirty="0"/>
              <a:t>U Sloveniji je cijeli projekt trenutno doveden na nacionalnu razinu i vodi ga resorno ministarstvo i financira okolišni fond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Energetski savjetnici za energetski siromašna kućanstva</a:t>
            </a:r>
            <a:endParaRPr lang="hr-HR" sz="2400" dirty="0"/>
          </a:p>
        </p:txBody>
      </p:sp>
      <p:pic>
        <p:nvPicPr>
          <p:cNvPr id="38914" name="Picture 2" descr="http://www.caritas-frankfurt.de/shared_data/forms_internet/dicvpad/1/239457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456384" cy="2592288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211052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8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Incijativa edukacije i zapošljavanja nezaposlenih osoba za savjetovanje energetski siromašnih kuća</a:t>
            </a:r>
          </a:p>
          <a:p>
            <a:r>
              <a:rPr lang="hr-HR" sz="2000" dirty="0" smtClean="0"/>
              <a:t>u koracima: edukacija - program osposobljavanja od 150 sati u sklopu obrazovanja odraslih - dugotrajno nezaposlene i mlade osobe - zapošljavanje putem javnih radova na pola godine - mentorirane posjete kućanstvima i savjetovanje - posjete kućanstvima i savjetovanje</a:t>
            </a:r>
          </a:p>
          <a:p>
            <a:r>
              <a:rPr lang="hr-HR" sz="2000" dirty="0"/>
              <a:t>Naglasak projekta je na jednostavnim i učinkovitim mjerama koje ne stoje puno, a koje se mogu primijeniti na licu </a:t>
            </a:r>
            <a:r>
              <a:rPr lang="hr-HR" sz="2000" dirty="0" smtClean="0"/>
              <a:t>mjesta</a:t>
            </a:r>
            <a:endParaRPr lang="hr-HR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Energetski savjetnici za energetski siromašna kućanstva</a:t>
            </a:r>
            <a:endParaRPr lang="hr-HR" sz="2400" dirty="0"/>
          </a:p>
        </p:txBody>
      </p:sp>
      <p:pic>
        <p:nvPicPr>
          <p:cNvPr id="5" name="Picture 4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4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Projektom </a:t>
            </a:r>
            <a:r>
              <a:rPr lang="hr-HR" sz="2000" dirty="0"/>
              <a:t>se istovremeno rješavaju tri bitne sastavnice: </a:t>
            </a:r>
            <a:endParaRPr lang="hr-HR" sz="2000" dirty="0" smtClean="0"/>
          </a:p>
          <a:p>
            <a:r>
              <a:rPr lang="hr-HR" sz="2000" dirty="0" smtClean="0"/>
              <a:t>smanjuje </a:t>
            </a:r>
            <a:r>
              <a:rPr lang="hr-HR" sz="2000" dirty="0"/>
              <a:t>se nezaposlenost i socijalna isključenost među mladim i dugotrajno nezaposlenim osobama, </a:t>
            </a:r>
            <a:endParaRPr lang="hr-HR" sz="2000" dirty="0" smtClean="0"/>
          </a:p>
          <a:p>
            <a:r>
              <a:rPr lang="hr-HR" sz="2000" dirty="0" smtClean="0"/>
              <a:t>povećava se energetska učinkovitost </a:t>
            </a:r>
            <a:r>
              <a:rPr lang="hr-HR" sz="2000" dirty="0"/>
              <a:t>u energetski siromašnim kućanstvima </a:t>
            </a:r>
            <a:endParaRPr lang="hr-HR" sz="2000" dirty="0" smtClean="0"/>
          </a:p>
          <a:p>
            <a:r>
              <a:rPr lang="hr-HR" sz="2000" dirty="0" smtClean="0"/>
              <a:t>smanjuju </a:t>
            </a:r>
            <a:r>
              <a:rPr lang="hr-HR" sz="2000" dirty="0"/>
              <a:t>se emisije stakleničkih plinova u okoliš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Energetski savjetnici za energetski siromašna kućanstva</a:t>
            </a:r>
            <a:endParaRPr lang="hr-HR" sz="2400" dirty="0"/>
          </a:p>
        </p:txBody>
      </p:sp>
      <p:pic>
        <p:nvPicPr>
          <p:cNvPr id="5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1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Pilot projekt u Koprivničko-križevačkoj županiji</a:t>
            </a:r>
          </a:p>
          <a:p>
            <a:r>
              <a:rPr lang="hr-HR" sz="2000" b="1" dirty="0" smtClean="0"/>
              <a:t>13 osoba zaposleno kroz program javnih radova, preko 500 kućanstava je savjetovano</a:t>
            </a:r>
          </a:p>
          <a:p>
            <a:r>
              <a:rPr lang="hr-HR" sz="2000" dirty="0" smtClean="0"/>
              <a:t>Suradnja grada, županije, obrazovne institucije, centra za socijalnu skrb, zavoda za zapošljavanje, volonterske organizacije - lokalno partnerstvo</a:t>
            </a:r>
          </a:p>
          <a:p>
            <a:r>
              <a:rPr lang="hr-HR" sz="2000" dirty="0" smtClean="0"/>
              <a:t>Model sufinanciranja: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FZOEU – 80%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Županija – 10%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Grad – 10%</a:t>
            </a:r>
          </a:p>
          <a:p>
            <a:r>
              <a:rPr lang="hr-HR" sz="2000" dirty="0" smtClean="0"/>
              <a:t>Idući korak: replikacija modela na druge gradove i županije ili provođenje nacionalnog programa</a:t>
            </a:r>
          </a:p>
          <a:p>
            <a:endParaRPr lang="hr-HR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Energetski savjetnici za energetski siromašna kućanstva</a:t>
            </a:r>
            <a:endParaRPr lang="hr-HR" sz="2400" dirty="0"/>
          </a:p>
        </p:txBody>
      </p:sp>
      <p:pic>
        <p:nvPicPr>
          <p:cNvPr id="5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9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/>
              <a:t>S</a:t>
            </a:r>
            <a:r>
              <a:rPr lang="hr-HR" sz="2400" dirty="0" smtClean="0"/>
              <a:t>tudije slučaja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bg1">
                    <a:lumMod val="75000"/>
                  </a:schemeClr>
                </a:solidFill>
              </a:rPr>
              <a:t>Energetske zadruge kao pitanje vlasništva obnovljivih izvora energije i lokalnog zapošljavanja</a:t>
            </a:r>
          </a:p>
          <a:p>
            <a:r>
              <a:rPr lang="hr-HR" sz="2000" dirty="0" smtClean="0">
                <a:solidFill>
                  <a:schemeClr val="bg1">
                    <a:lumMod val="75000"/>
                  </a:schemeClr>
                </a:solidFill>
              </a:rPr>
              <a:t>Energetski savjetnici za socijalna kućanstva</a:t>
            </a:r>
          </a:p>
          <a:p>
            <a:r>
              <a:rPr lang="hr-HR" sz="2000" dirty="0" smtClean="0"/>
              <a:t>Planiranje niskougljičnog razvoja gradova</a:t>
            </a:r>
          </a:p>
          <a:p>
            <a:endParaRPr lang="hr-H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hr-H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hr-HR" sz="2000" dirty="0"/>
          </a:p>
        </p:txBody>
      </p:sp>
      <p:pic>
        <p:nvPicPr>
          <p:cNvPr id="4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3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8" y="1628800"/>
            <a:ext cx="718233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763688" y="332656"/>
            <a:ext cx="7886700" cy="749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ZELENA ENERGETSKA ZADRUGA</a:t>
            </a:r>
            <a:endParaRPr lang="hr-HR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0" y="1484784"/>
            <a:ext cx="91440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SMO MI?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22 stručnjaka raznih profila s područja energetike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Zadruga nastaje kao rezultat projekta razvoja energetskih zadruga u RH (UNDP)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NAŠA ZADRUGA JE…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Članica upravnog odbora Zadruge za etično financiranje i suosnivač buduće </a:t>
            </a:r>
            <a:r>
              <a:rPr lang="hr-HR" sz="2000" b="1" u="sng" dirty="0" smtClean="0">
                <a:solidFill>
                  <a:schemeClr val="accent3">
                    <a:lumMod val="75000"/>
                  </a:schemeClr>
                </a:solidFill>
              </a:rPr>
              <a:t>prve etičke banke u Hrvatskoj</a:t>
            </a: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Članica RESCOOP-a – Europske federacije energetskih zadruga</a:t>
            </a:r>
          </a:p>
          <a:p>
            <a:pPr lvl="1" algn="l"/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NAŠA VIZIJA JE..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Uključiti građane u razvoj obnovljivih izvora energije</a:t>
            </a:r>
          </a:p>
          <a:p>
            <a:pPr lvl="1" algn="l"/>
            <a:endParaRPr lang="hr-HR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://rescoop.eu/sites/all/themes/rescoop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80762"/>
            <a:ext cx="2471937" cy="9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banka.eu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54113"/>
            <a:ext cx="2088232" cy="9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5538" name="Picture 2" descr="C:\Users\zoran.kordic\Documents\UNDP\POCACITO\Case study Zagreb\Radionice\1. RADIONICA\fotke 1.radionica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484821"/>
            <a:ext cx="4497572" cy="3373179"/>
          </a:xfrm>
          <a:prstGeom prst="rect">
            <a:avLst/>
          </a:prstGeom>
          <a:noFill/>
        </p:spPr>
      </p:pic>
      <p:pic>
        <p:nvPicPr>
          <p:cNvPr id="65539" name="Picture 3" descr="C:\Users\zoran.kordic\Documents\UNDP\POCACITO\Case study Zagreb\Radionice\1. RADIONICA\fotke 1.radionica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427" y="3"/>
            <a:ext cx="4497573" cy="3373180"/>
          </a:xfrm>
          <a:prstGeom prst="rect">
            <a:avLst/>
          </a:prstGeom>
          <a:noFill/>
        </p:spPr>
      </p:pic>
      <p:pic>
        <p:nvPicPr>
          <p:cNvPr id="65540" name="Picture 4" descr="C:\Users\zoran.kordic\Documents\UNDP\POCACITO\Case study Zagreb\Radionice\1. RADIONICA\fotke 1.radionica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"/>
            <a:ext cx="4497572" cy="3373180"/>
          </a:xfrm>
          <a:prstGeom prst="rect">
            <a:avLst/>
          </a:prstGeom>
          <a:noFill/>
        </p:spPr>
      </p:pic>
      <p:pic>
        <p:nvPicPr>
          <p:cNvPr id="65541" name="Picture 5" descr="C:\Users\zoran.kordic\Documents\UNDP\POCACITO\Case study Zagreb\Radionice\1. RADIONICA\fotke 1.radionica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6427" y="3484821"/>
            <a:ext cx="4497571" cy="3373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0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941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827584" y="3717032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Zelena energetska zadruga</a:t>
            </a:r>
            <a:r>
              <a:rPr lang="ta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/>
            </a:r>
            <a:br>
              <a:rPr lang="ta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r>
              <a:rPr lang="ta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hlinkClick r:id="rId3"/>
              </a:rPr>
              <a:t>www.zez.coop</a:t>
            </a:r>
            <a:endParaRPr lang="hr-HR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uerrillamarketer.com/wp-content/uploads/2013/06/Small-fish-eating-big-fish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52728" cy="2800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1216239"/>
            <a:ext cx="8208912" cy="569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u="sng" dirty="0" smtClean="0">
                <a:latin typeface="Calibri"/>
                <a:cs typeface="Calibri"/>
              </a:rPr>
              <a:t>PODRUČJA DJELOVANJA</a:t>
            </a:r>
            <a:endParaRPr lang="ta-IN" sz="20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/>
                <a:cs typeface="Calibri"/>
              </a:rPr>
              <a:t>Razvoj projekata u lokalnoj zajednici </a:t>
            </a:r>
          </a:p>
          <a:p>
            <a:pPr>
              <a:lnSpc>
                <a:spcPct val="114000"/>
              </a:lnSpc>
            </a:pPr>
            <a:r>
              <a:rPr lang="hr-HR" sz="2400" dirty="0">
                <a:latin typeface="Calibri"/>
                <a:cs typeface="Calibri"/>
              </a:rPr>
              <a:t>	</a:t>
            </a:r>
            <a:r>
              <a:rPr lang="hr-HR" sz="2400" dirty="0" smtClean="0">
                <a:latin typeface="Calibri"/>
                <a:cs typeface="Calibri"/>
              </a:rPr>
              <a:t>- kampovi, mali poljoprivrednici (OPG), ugostitelji..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/>
                <a:cs typeface="Calibri"/>
              </a:rPr>
              <a:t>Opskrba energijom iz obnovljivih izvora</a:t>
            </a:r>
          </a:p>
          <a:p>
            <a:pPr lvl="1">
              <a:lnSpc>
                <a:spcPct val="114000"/>
              </a:lnSpc>
            </a:pPr>
            <a:r>
              <a:rPr lang="hr-HR" sz="2400" dirty="0" smtClean="0">
                <a:latin typeface="Calibri"/>
                <a:cs typeface="Calibri"/>
              </a:rPr>
              <a:t>	- u suradnji sa Zadrugom za etično financiranje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/>
                <a:cs typeface="Calibri"/>
              </a:rPr>
              <a:t>Društveno poduzetništvo</a:t>
            </a:r>
          </a:p>
          <a:p>
            <a:pPr>
              <a:lnSpc>
                <a:spcPct val="114000"/>
              </a:lnSpc>
            </a:pPr>
            <a:r>
              <a:rPr lang="hr-HR" sz="2400" dirty="0" smtClean="0">
                <a:latin typeface="Calibri"/>
                <a:cs typeface="Calibri"/>
              </a:rPr>
              <a:t>	- energetski savjetnici za energetski siromašna kućanstva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/>
                <a:cs typeface="Calibri"/>
              </a:rPr>
              <a:t>Razvoj tržišta krute biomase</a:t>
            </a:r>
          </a:p>
          <a:p>
            <a:pPr>
              <a:lnSpc>
                <a:spcPct val="114000"/>
              </a:lnSpc>
            </a:pPr>
            <a:r>
              <a:rPr lang="hr-HR" sz="2400" dirty="0" smtClean="0">
                <a:latin typeface="Calibri"/>
                <a:cs typeface="Calibri"/>
              </a:rPr>
              <a:t>	- </a:t>
            </a:r>
            <a:r>
              <a:rPr lang="hr-HR" sz="2400" dirty="0" err="1" smtClean="0">
                <a:latin typeface="Calibri"/>
                <a:cs typeface="Calibri"/>
              </a:rPr>
              <a:t>Horizon</a:t>
            </a:r>
            <a:r>
              <a:rPr lang="hr-HR" sz="2400" dirty="0" smtClean="0">
                <a:latin typeface="Calibri"/>
                <a:cs typeface="Calibri"/>
              </a:rPr>
              <a:t> 2020: </a:t>
            </a:r>
            <a:r>
              <a:rPr lang="hr-HR" sz="2400" dirty="0" err="1" smtClean="0">
                <a:latin typeface="Calibri"/>
                <a:cs typeface="Calibri"/>
              </a:rPr>
              <a:t>Biomasud</a:t>
            </a:r>
            <a:endParaRPr lang="hr-HR" sz="24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/>
                <a:cs typeface="Calibri"/>
              </a:rPr>
              <a:t>Alternativni oblici financiranja obnovljivih izvora energije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/>
                <a:cs typeface="Calibri"/>
              </a:rPr>
              <a:t>- </a:t>
            </a:r>
            <a:r>
              <a:rPr lang="hr-HR" sz="2400" dirty="0" err="1" smtClean="0">
                <a:latin typeface="Calibri"/>
                <a:cs typeface="Calibri"/>
              </a:rPr>
              <a:t>crowdfunding</a:t>
            </a:r>
            <a:r>
              <a:rPr lang="hr-HR" sz="2400" dirty="0" smtClean="0">
                <a:latin typeface="Calibri"/>
                <a:cs typeface="Calibri"/>
              </a:rPr>
              <a:t> za energetski neovisnu školu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/>
                <a:cs typeface="Calibri"/>
              </a:rPr>
              <a:t>Strateški konzalting </a:t>
            </a:r>
          </a:p>
          <a:p>
            <a:pPr>
              <a:lnSpc>
                <a:spcPct val="114000"/>
              </a:lnSpc>
            </a:pPr>
            <a:r>
              <a:rPr lang="hr-HR" sz="2400" dirty="0" smtClean="0">
                <a:latin typeface="Calibri"/>
                <a:cs typeface="Calibri"/>
              </a:rPr>
              <a:t>	-studija </a:t>
            </a:r>
            <a:r>
              <a:rPr lang="hr-HR" sz="2400" dirty="0" err="1" smtClean="0">
                <a:latin typeface="Calibri"/>
                <a:cs typeface="Calibri"/>
              </a:rPr>
              <a:t>Greenpeace</a:t>
            </a:r>
            <a:r>
              <a:rPr lang="hr-HR" sz="2400" dirty="0" smtClean="0">
                <a:latin typeface="Calibri"/>
                <a:cs typeface="Calibri"/>
              </a:rPr>
              <a:t>: 100% obnovljiva RH</a:t>
            </a:r>
            <a:endParaRPr lang="hr-HR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0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437" y="1556792"/>
            <a:ext cx="3129962" cy="80355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600" b="1" dirty="0" smtClean="0">
                <a:solidFill>
                  <a:srgbClr val="008000"/>
                </a:solidFill>
                <a:latin typeface="Calibri"/>
                <a:cs typeface="Calibri"/>
              </a:rPr>
              <a:t>Usluge ZEZ</a:t>
            </a:r>
            <a:endParaRPr lang="en-US" sz="2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436" y="2436547"/>
            <a:ext cx="3129963" cy="7874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b="1" dirty="0" smtClean="0">
                <a:solidFill>
                  <a:srgbClr val="008000"/>
                </a:solidFill>
                <a:latin typeface="Calibri"/>
                <a:cs typeface="Calibri"/>
              </a:rPr>
              <a:t>Izrada strategije energetskog razvoja</a:t>
            </a:r>
            <a:endParaRPr lang="en-US" sz="1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9791" y="1734592"/>
            <a:ext cx="1924708" cy="536855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b="1" dirty="0" smtClean="0">
                <a:solidFill>
                  <a:schemeClr val="tx1"/>
                </a:solidFill>
                <a:latin typeface="Calibri"/>
                <a:cs typeface="Calibri"/>
              </a:rPr>
              <a:t>Aktivnosti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436" y="3312847"/>
            <a:ext cx="3129963" cy="7874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b="1" dirty="0" smtClean="0">
                <a:solidFill>
                  <a:srgbClr val="008000"/>
                </a:solidFill>
                <a:latin typeface="Calibri"/>
                <a:cs typeface="Calibri"/>
              </a:rPr>
              <a:t>Osnivanje energetskih zadruga </a:t>
            </a:r>
            <a:endParaRPr lang="en-US" sz="1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436" y="4186993"/>
            <a:ext cx="3129963" cy="7874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b="1" dirty="0" smtClean="0">
                <a:solidFill>
                  <a:srgbClr val="008000"/>
                </a:solidFill>
                <a:latin typeface="Calibri"/>
                <a:cs typeface="Calibri"/>
              </a:rPr>
              <a:t>Vođenje projekata i financiranje </a:t>
            </a:r>
            <a:endParaRPr lang="en-US" sz="1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436" y="5027461"/>
            <a:ext cx="3129963" cy="7874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b="1" dirty="0" smtClean="0">
                <a:solidFill>
                  <a:srgbClr val="008000"/>
                </a:solidFill>
                <a:latin typeface="Calibri"/>
                <a:cs typeface="Calibri"/>
              </a:rPr>
              <a:t>Međunarodni projekti  Horizon2020</a:t>
            </a:r>
            <a:endParaRPr lang="en-US" sz="1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03491" y="1734592"/>
            <a:ext cx="1240509" cy="536855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b="1" dirty="0" smtClean="0">
                <a:solidFill>
                  <a:schemeClr val="tx1"/>
                </a:solidFill>
                <a:latin typeface="Calibri"/>
                <a:cs typeface="Calibri"/>
              </a:rPr>
              <a:t>Korisnici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0399" y="2436547"/>
            <a:ext cx="3898901" cy="787400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Identificiranje energetskih projekata i plana provedbe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javna rasvjeta, sunčevi toplinski sustavi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sunčane elektrane, elektrane na biomasu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500" y="1734592"/>
            <a:ext cx="1240509" cy="536855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b="1" dirty="0" smtClean="0">
                <a:solidFill>
                  <a:schemeClr val="tx1"/>
                </a:solidFill>
                <a:latin typeface="Calibri"/>
                <a:cs typeface="Calibri"/>
              </a:rPr>
              <a:t>Usluga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18300" y="2436547"/>
            <a:ext cx="1240509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Strategic Energy Action Plan (SEAP)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08009" y="2436547"/>
            <a:ext cx="1240509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JLS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00398" y="3312847"/>
            <a:ext cx="3898901" cy="787400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Pomoć prilikom procesa osnivanja zadruge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spunjavanje prijavnih obrazaca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Vođenje procesa osnivanja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Pronalazk i upis članova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18300" y="3289672"/>
            <a:ext cx="1240509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Pravni proces osnivanja zadruge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08009" y="3312847"/>
            <a:ext cx="1240509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JLS, LZ, PO i FO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428340" y="116632"/>
            <a:ext cx="4680164" cy="2921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JLS – Jedinice lokalne samouprave, LZ – lokalne zajednice, PO – pravne osobe, FO – fizične osobe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00398" y="4186993"/>
            <a:ext cx="3898901" cy="787400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Vođenje provedbe projekata OIE i EnU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Upravljanje projektima 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Ishođenje projektne dokumentacije</a:t>
            </a:r>
          </a:p>
          <a:p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Pisanje prijava za domaće izvore financiranje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16701" y="4186993"/>
            <a:ext cx="1456408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Prijava za domaće izvore financiranja, Proveden projekt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03491" y="4100247"/>
            <a:ext cx="1240509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JLS, LZ, PO i FO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00398" y="4163861"/>
            <a:ext cx="3898901" cy="787400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a-IN" sz="12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00399" y="3262047"/>
            <a:ext cx="5870683" cy="0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399" y="4148895"/>
            <a:ext cx="5870683" cy="0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398" y="5002061"/>
            <a:ext cx="5870683" cy="0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399" y="2370895"/>
            <a:ext cx="5870683" cy="0"/>
          </a:xfrm>
          <a:prstGeom prst="line">
            <a:avLst/>
          </a:prstGeom>
          <a:ln w="28575" cmpd="sng"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200399" y="5027461"/>
            <a:ext cx="3898901" cy="787400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Sudjelovanje u konzorcijima za Horizon 2020 pojekte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Umrežavanje sa europskim partnerima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Istraživačke aktivnosti u sklopu projekata</a:t>
            </a:r>
          </a:p>
          <a:p>
            <a:pPr marL="171450" indent="-171450">
              <a:buFontTx/>
              <a:buChar char="-"/>
            </a:pPr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Prijenos znanja korisnicima usluga ZEZ-a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667500" y="5029542"/>
            <a:ext cx="1456408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Istraživačke aktivnosti u sklopu projekta i prijenos znanja u HR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58809" y="5029542"/>
            <a:ext cx="1240509" cy="787400"/>
          </a:xfrm>
          <a:prstGeom prst="round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200" dirty="0" smtClean="0">
                <a:solidFill>
                  <a:schemeClr val="tx1"/>
                </a:solidFill>
                <a:latin typeface="Calibri"/>
                <a:cs typeface="Calibri"/>
              </a:rPr>
              <a:t>JLS, LZ, PO </a:t>
            </a:r>
          </a:p>
        </p:txBody>
      </p:sp>
    </p:spTree>
    <p:extLst>
      <p:ext uri="{BB962C8B-B14F-4D97-AF65-F5344CB8AC3E}">
        <p14:creationId xmlns:p14="http://schemas.microsoft.com/office/powerpoint/2010/main" val="18073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437"/>
            <a:ext cx="9144000" cy="54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07504" y="174399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GRADSKI PROJEKTI</a:t>
            </a:r>
            <a:endParaRPr lang="hr-HR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6518562" y="1743998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PRIVATNI PROJEKTI</a:t>
            </a:r>
            <a:endParaRPr lang="hr-HR" b="1" dirty="0"/>
          </a:p>
        </p:txBody>
      </p:sp>
      <p:sp>
        <p:nvSpPr>
          <p:cNvPr id="7" name="Obični oblačić 6"/>
          <p:cNvSpPr/>
          <p:nvPr/>
        </p:nvSpPr>
        <p:spPr>
          <a:xfrm>
            <a:off x="326232" y="3472407"/>
            <a:ext cx="1418456" cy="677683"/>
          </a:xfrm>
          <a:prstGeom prst="cloudCallout">
            <a:avLst>
              <a:gd name="adj1" fmla="val 75090"/>
              <a:gd name="adj2" fmla="val 256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346800" y="3579671"/>
            <a:ext cx="139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Moram povećati doprinose!</a:t>
            </a:r>
            <a:endParaRPr lang="hr-HR" dirty="0"/>
          </a:p>
        </p:txBody>
      </p:sp>
      <p:sp>
        <p:nvSpPr>
          <p:cNvPr id="9" name="Obični oblačić 8"/>
          <p:cNvSpPr/>
          <p:nvPr/>
        </p:nvSpPr>
        <p:spPr>
          <a:xfrm>
            <a:off x="7452320" y="3471661"/>
            <a:ext cx="1418456" cy="677683"/>
          </a:xfrm>
          <a:prstGeom prst="cloudCallout">
            <a:avLst>
              <a:gd name="adj1" fmla="val -76401"/>
              <a:gd name="adj2" fmla="val 144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7452320" y="3580415"/>
            <a:ext cx="139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Moram zadržati dobit!</a:t>
            </a:r>
            <a:endParaRPr lang="hr-HR" dirty="0"/>
          </a:p>
        </p:txBody>
      </p:sp>
      <p:sp>
        <p:nvSpPr>
          <p:cNvPr id="11" name="Elipsasti oblačić 10"/>
          <p:cNvSpPr/>
          <p:nvPr/>
        </p:nvSpPr>
        <p:spPr>
          <a:xfrm>
            <a:off x="355264" y="5297368"/>
            <a:ext cx="1397888" cy="576064"/>
          </a:xfrm>
          <a:prstGeom prst="wedgeEllipseCallout">
            <a:avLst>
              <a:gd name="adj1" fmla="val 49511"/>
              <a:gd name="adj2" fmla="val 41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363728" y="5400734"/>
            <a:ext cx="139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DRŽ’…</a:t>
            </a:r>
            <a:endParaRPr lang="hr-HR" dirty="0"/>
          </a:p>
        </p:txBody>
      </p:sp>
      <p:sp>
        <p:nvSpPr>
          <p:cNvPr id="13" name="Elipsasti oblačić 12"/>
          <p:cNvSpPr/>
          <p:nvPr/>
        </p:nvSpPr>
        <p:spPr>
          <a:xfrm>
            <a:off x="7449616" y="5297368"/>
            <a:ext cx="1397888" cy="576064"/>
          </a:xfrm>
          <a:prstGeom prst="wedgeEllipseCallout">
            <a:avLst>
              <a:gd name="adj1" fmla="val -58420"/>
              <a:gd name="adj2" fmla="val 439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7462272" y="5400734"/>
            <a:ext cx="139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… NE DAJ!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3539878" y="414538"/>
            <a:ext cx="4608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 INTERESI?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23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2771800" y="41453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IPAK ZAJEDNIČKI INTERESI?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41" y="1474824"/>
            <a:ext cx="9166374" cy="540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niOkvir 16"/>
          <p:cNvSpPr txBox="1"/>
          <p:nvPr/>
        </p:nvSpPr>
        <p:spPr>
          <a:xfrm>
            <a:off x="6041275" y="3444240"/>
            <a:ext cx="243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/>
              <a:t>ZAJEDNIČKO ULAGANJE</a:t>
            </a:r>
          </a:p>
          <a:p>
            <a:pPr algn="ctr"/>
            <a:r>
              <a:rPr lang="hr-HR" sz="1200" b="1" dirty="0" smtClean="0"/>
              <a:t>KROZ ENERGETSKU ZADRUGU…</a:t>
            </a:r>
            <a:endParaRPr lang="hr-HR" b="1" dirty="0"/>
          </a:p>
        </p:txBody>
      </p:sp>
      <p:sp>
        <p:nvSpPr>
          <p:cNvPr id="18" name="Obični oblačić 17"/>
          <p:cNvSpPr/>
          <p:nvPr/>
        </p:nvSpPr>
        <p:spPr>
          <a:xfrm>
            <a:off x="6041275" y="1646548"/>
            <a:ext cx="1418456" cy="677683"/>
          </a:xfrm>
          <a:prstGeom prst="cloudCallout">
            <a:avLst>
              <a:gd name="adj1" fmla="val -76401"/>
              <a:gd name="adj2" fmla="val 144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6041275" y="1755302"/>
            <a:ext cx="139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… energetsku</a:t>
            </a:r>
          </a:p>
          <a:p>
            <a:pPr algn="ctr"/>
            <a:r>
              <a:rPr lang="hr-HR" sz="1200" dirty="0" smtClean="0"/>
              <a:t>zadrugu!</a:t>
            </a:r>
            <a:endParaRPr lang="hr-HR" dirty="0"/>
          </a:p>
        </p:txBody>
      </p:sp>
      <p:sp>
        <p:nvSpPr>
          <p:cNvPr id="20" name="Obični oblačić 19"/>
          <p:cNvSpPr/>
          <p:nvPr/>
        </p:nvSpPr>
        <p:spPr>
          <a:xfrm>
            <a:off x="1475656" y="1647294"/>
            <a:ext cx="1418456" cy="677683"/>
          </a:xfrm>
          <a:prstGeom prst="cloudCallout">
            <a:avLst>
              <a:gd name="adj1" fmla="val 75090"/>
              <a:gd name="adj2" fmla="val 256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1496224" y="1754558"/>
            <a:ext cx="139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Mogli bismo osnovati…</a:t>
            </a:r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669092" y="5157192"/>
            <a:ext cx="181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/>
              <a:t>… I SVI SU NA KRAJU </a:t>
            </a:r>
          </a:p>
          <a:p>
            <a:pPr algn="ctr"/>
            <a:r>
              <a:rPr lang="hr-HR" sz="1200" b="1" dirty="0" smtClean="0"/>
              <a:t>NA DOBITKU!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4920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Studije slučaja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56" y="2564904"/>
            <a:ext cx="8229600" cy="4525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Energetske zadruge kao pitanje vlasništva obnovljivih izvora energije i lokalnog zapošljavanja</a:t>
            </a:r>
          </a:p>
        </p:txBody>
      </p:sp>
      <p:pic>
        <p:nvPicPr>
          <p:cNvPr id="4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7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400" dirty="0" smtClean="0"/>
              <a:t>Energetske zadruge kao pitanje vlasništva obnovljivih izvora energije i lokalnog zapošljavanja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4" name="Content Placeholder 3" descr="z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197" y="1600200"/>
            <a:ext cx="6029605" cy="4525963"/>
          </a:xfrm>
        </p:spPr>
      </p:pic>
      <p:pic>
        <p:nvPicPr>
          <p:cNvPr id="6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355976" y="1700808"/>
            <a:ext cx="3240360" cy="92641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r-HR" sz="1400" b="1" dirty="0" smtClean="0">
                <a:solidFill>
                  <a:srgbClr val="000000"/>
                </a:solidFill>
                <a:cs typeface="Arial"/>
              </a:rPr>
              <a:t>7 </a:t>
            </a:r>
            <a:r>
              <a:rPr lang="ta-IN" sz="1400" b="1" dirty="0" smtClean="0">
                <a:solidFill>
                  <a:srgbClr val="000000"/>
                </a:solidFill>
                <a:cs typeface="Arial"/>
              </a:rPr>
              <a:t>MW</a:t>
            </a:r>
            <a:endParaRPr lang="hr-HR" sz="1400" b="1" dirty="0" smtClean="0">
              <a:solidFill>
                <a:srgbClr val="000000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hr-HR" sz="1400" b="1" dirty="0" smtClean="0">
                <a:solidFill>
                  <a:srgbClr val="000000"/>
                </a:solidFill>
                <a:cs typeface="Arial"/>
              </a:rPr>
              <a:t>&gt; 2, 000</a:t>
            </a:r>
            <a:r>
              <a:rPr lang="ta-IN" sz="1400" b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hr-HR" sz="1400" b="1" dirty="0" smtClean="0">
                <a:solidFill>
                  <a:srgbClr val="000000"/>
                </a:solidFill>
                <a:cs typeface="Arial"/>
              </a:rPr>
              <a:t>članova</a:t>
            </a:r>
          </a:p>
          <a:p>
            <a:pPr marL="285750" indent="-285750">
              <a:buFontTx/>
              <a:buChar char="-"/>
            </a:pPr>
            <a:r>
              <a:rPr lang="hr-HR" sz="1400" b="1" dirty="0" smtClean="0">
                <a:solidFill>
                  <a:srgbClr val="000000"/>
                </a:solidFill>
                <a:cs typeface="Arial"/>
              </a:rPr>
              <a:t>El. energija za 2,500 kućanstava</a:t>
            </a:r>
            <a:endParaRPr lang="en-US" sz="14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75656" y="1556792"/>
            <a:ext cx="2088232" cy="534769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rgbClr val="000000"/>
                </a:solidFill>
                <a:cs typeface="Arial"/>
              </a:rPr>
              <a:t>Westmill,</a:t>
            </a:r>
            <a:r>
              <a:rPr lang="ta-IN" sz="1400" b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hr-HR" sz="1400" b="1" dirty="0" smtClean="0">
                <a:solidFill>
                  <a:srgbClr val="000000"/>
                </a:solidFill>
                <a:cs typeface="Arial"/>
              </a:rPr>
              <a:t>United Kingdom</a:t>
            </a:r>
            <a:endParaRPr lang="en-US" sz="1400" b="1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4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400" dirty="0" smtClean="0"/>
              <a:t>Energetske zadruge kao pitanje vlasništva obnovljivih izvora energije i lokalnog zapošljavanja</a:t>
            </a:r>
            <a:br>
              <a:rPr lang="hr-HR" sz="2400" dirty="0" smtClean="0"/>
            </a:b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hr-HR" sz="2000" dirty="0" smtClean="0"/>
              <a:t>Preduvjeti za funkcioniranje zadruge: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/>
              <a:t>Minimalno 7 članova i suosnivača &gt; </a:t>
            </a:r>
            <a:r>
              <a:rPr lang="hr-HR" sz="2000" b="1" dirty="0" smtClean="0"/>
              <a:t>zadrugari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u="sng" dirty="0" smtClean="0"/>
              <a:t>Članski ulog</a:t>
            </a:r>
            <a:r>
              <a:rPr lang="hr-HR" sz="2000" dirty="0" smtClean="0"/>
              <a:t> od minimalno 1000 kn &gt; </a:t>
            </a:r>
            <a:r>
              <a:rPr lang="hr-HR" sz="2000" b="1" dirty="0" smtClean="0"/>
              <a:t>temeljni kapital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Član nije nužno fizička osoba, može biti i pravna osoba:</a:t>
            </a:r>
          </a:p>
          <a:p>
            <a:pPr marL="1257300" lvl="2" indent="-342900"/>
            <a:r>
              <a:rPr lang="hr-HR" sz="2000" dirty="0" smtClean="0"/>
              <a:t>poduzeća, udruge, zadruge, institucije, gradovi, općine, itd.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u="sng" dirty="0" smtClean="0"/>
              <a:t>Jedan član ima jedan glas</a:t>
            </a:r>
            <a:r>
              <a:rPr lang="hr-HR" sz="2000" dirty="0" smtClean="0"/>
              <a:t> u skupštini (neovisno o ulogu)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/>
              <a:t>Zadruga dužna reinvestirati 30% dobiti u razvoj zadruge 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6" descr="http://www.guerrillamarketer.com/wp-content/uploads/2013/06/Small-fish-eating-big-fish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4680520" cy="20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zastita.info/UserFiles/images/Za%C5%A1tita/SIGG%202012/logaci/UNDP%20new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648072" cy="11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3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832</Words>
  <Application>Microsoft Office PowerPoint</Application>
  <PresentationFormat>On-screen Show (4:3)</PresentationFormat>
  <Paragraphs>139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Energetski održiva rješenja u lokalnoj zajednici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Studije slučaja</vt:lpstr>
      <vt:lpstr>Energetske zadruge kao pitanje vlasništva obnovljivih izvora energije i lokalnog zapošljavanja </vt:lpstr>
      <vt:lpstr>Energetske zadruge kao pitanje vlasništva obnovljivih izvora energije i lokalnog zapošljavanja </vt:lpstr>
      <vt:lpstr>Energetske zadruge kao pitanje vlasništva obnovljivih izvora energije i lokalnog zapošljavanja </vt:lpstr>
      <vt:lpstr>Energetske zadruge kao pitanje vlasništva obnovljivih izvora energije i lokalnog zapošljavanja </vt:lpstr>
      <vt:lpstr>Studije slučaja</vt:lpstr>
      <vt:lpstr>Energetski savjetnici za energetski siromašna kućanstva</vt:lpstr>
      <vt:lpstr>Energetski savjetnici za energetski siromašna kućanstva</vt:lpstr>
      <vt:lpstr>Energetski savjetnici za energetski siromašna kućanstva</vt:lpstr>
      <vt:lpstr>Energetski savjetnici za energetski siromašna kućanstva</vt:lpstr>
      <vt:lpstr>Energetski savjetnici za energetski siromašna kućanstva</vt:lpstr>
      <vt:lpstr>Studije slučaja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BorisHr</dc:creator>
  <cp:lastModifiedBy>Stevan Petrovic</cp:lastModifiedBy>
  <cp:revision>144</cp:revision>
  <dcterms:created xsi:type="dcterms:W3CDTF">2013-09-10T16:00:43Z</dcterms:created>
  <dcterms:modified xsi:type="dcterms:W3CDTF">2016-11-03T09:20:49Z</dcterms:modified>
</cp:coreProperties>
</file>